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31"/>
  </p:notesMasterIdLst>
  <p:sldIdLst>
    <p:sldId id="310" r:id="rId2"/>
    <p:sldId id="311" r:id="rId3"/>
    <p:sldId id="307" r:id="rId4"/>
    <p:sldId id="309" r:id="rId5"/>
    <p:sldId id="332" r:id="rId6"/>
    <p:sldId id="333" r:id="rId7"/>
    <p:sldId id="334" r:id="rId8"/>
    <p:sldId id="335" r:id="rId9"/>
    <p:sldId id="336" r:id="rId10"/>
    <p:sldId id="337" r:id="rId11"/>
    <p:sldId id="338" r:id="rId12"/>
    <p:sldId id="340" r:id="rId13"/>
    <p:sldId id="348" r:id="rId14"/>
    <p:sldId id="349" r:id="rId15"/>
    <p:sldId id="341" r:id="rId16"/>
    <p:sldId id="343" r:id="rId17"/>
    <p:sldId id="312" r:id="rId18"/>
    <p:sldId id="329" r:id="rId19"/>
    <p:sldId id="324" r:id="rId20"/>
    <p:sldId id="313" r:id="rId21"/>
    <p:sldId id="344" r:id="rId22"/>
    <p:sldId id="345" r:id="rId23"/>
    <p:sldId id="330" r:id="rId24"/>
    <p:sldId id="346" r:id="rId25"/>
    <p:sldId id="316" r:id="rId26"/>
    <p:sldId id="347" r:id="rId27"/>
    <p:sldId id="331" r:id="rId28"/>
    <p:sldId id="314" r:id="rId29"/>
    <p:sldId id="318" r:id="rId30"/>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59424" autoAdjust="0"/>
  </p:normalViewPr>
  <p:slideViewPr>
    <p:cSldViewPr>
      <p:cViewPr varScale="1">
        <p:scale>
          <a:sx n="53" d="100"/>
          <a:sy n="53" d="100"/>
        </p:scale>
        <p:origin x="-244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bruger\Documents\2014-2015\Arkiv\2013-2014\1a%20bi\2_Sundhed%20og%20motion\Lungerumfang%201a.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34"/>
    </mc:Choice>
    <mc:Fallback>
      <c:style val="34"/>
    </mc:Fallback>
  </mc:AlternateContent>
  <c:clrMapOvr bg1="dk2" tx1="lt1" bg2="dk1" tx2="lt2" accent1="accent1" accent2="accent2" accent3="accent3" accent4="accent4" accent5="accent5" accent6="accent6" hlink="hlink" folHlink="folHlink"/>
  <c:chart>
    <c:title>
      <c:tx>
        <c:rich>
          <a:bodyPr/>
          <a:lstStyle/>
          <a:p>
            <a:pPr>
              <a:defRPr/>
            </a:pPr>
            <a:r>
              <a:rPr lang="en-US"/>
              <a:t>Lungerumfang som funktion af højde</a:t>
            </a:r>
          </a:p>
        </c:rich>
      </c:tx>
      <c:layout/>
      <c:overlay val="0"/>
    </c:title>
    <c:autoTitleDeleted val="0"/>
    <c:plotArea>
      <c:layout/>
      <c:scatterChart>
        <c:scatterStyle val="lineMarker"/>
        <c:varyColors val="0"/>
        <c:ser>
          <c:idx val="0"/>
          <c:order val="0"/>
          <c:spPr>
            <a:ln w="47625">
              <a:noFill/>
            </a:ln>
          </c:spPr>
          <c:trendline>
            <c:trendlineType val="linear"/>
            <c:dispRSqr val="0"/>
            <c:dispEq val="0"/>
          </c:trendline>
          <c:xVal>
            <c:numRef>
              <c:f>'Omkreds, vægt og højde'!$D$2:$D$26</c:f>
              <c:numCache>
                <c:formatCode>General</c:formatCode>
                <c:ptCount val="25"/>
                <c:pt idx="0">
                  <c:v>63</c:v>
                </c:pt>
                <c:pt idx="1">
                  <c:v>58</c:v>
                </c:pt>
                <c:pt idx="2">
                  <c:v>59</c:v>
                </c:pt>
                <c:pt idx="3">
                  <c:v>55</c:v>
                </c:pt>
                <c:pt idx="4">
                  <c:v>54</c:v>
                </c:pt>
                <c:pt idx="5">
                  <c:v>63</c:v>
                </c:pt>
                <c:pt idx="8">
                  <c:v>68</c:v>
                </c:pt>
                <c:pt idx="9">
                  <c:v>62</c:v>
                </c:pt>
                <c:pt idx="10">
                  <c:v>62</c:v>
                </c:pt>
                <c:pt idx="11">
                  <c:v>80.400000000000006</c:v>
                </c:pt>
                <c:pt idx="12">
                  <c:v>59</c:v>
                </c:pt>
                <c:pt idx="13">
                  <c:v>59</c:v>
                </c:pt>
              </c:numCache>
            </c:numRef>
          </c:xVal>
          <c:yVal>
            <c:numRef>
              <c:f>'Omkreds, vægt og højde'!$B$2:$B$26</c:f>
              <c:numCache>
                <c:formatCode>General</c:formatCode>
                <c:ptCount val="25"/>
                <c:pt idx="0">
                  <c:v>3400</c:v>
                </c:pt>
                <c:pt idx="1">
                  <c:v>3600</c:v>
                </c:pt>
                <c:pt idx="2">
                  <c:v>4000</c:v>
                </c:pt>
                <c:pt idx="3">
                  <c:v>4200</c:v>
                </c:pt>
                <c:pt idx="4">
                  <c:v>2900</c:v>
                </c:pt>
                <c:pt idx="5">
                  <c:v>2700</c:v>
                </c:pt>
                <c:pt idx="6">
                  <c:v>2800</c:v>
                </c:pt>
                <c:pt idx="7">
                  <c:v>3900</c:v>
                </c:pt>
                <c:pt idx="8">
                  <c:v>4600</c:v>
                </c:pt>
                <c:pt idx="9">
                  <c:v>4000</c:v>
                </c:pt>
                <c:pt idx="10">
                  <c:v>3100</c:v>
                </c:pt>
                <c:pt idx="11">
                  <c:v>5400</c:v>
                </c:pt>
                <c:pt idx="12">
                  <c:v>3200</c:v>
                </c:pt>
                <c:pt idx="13">
                  <c:v>3000</c:v>
                </c:pt>
              </c:numCache>
            </c:numRef>
          </c:yVal>
          <c:smooth val="0"/>
          <c:extLst xmlns:c16r2="http://schemas.microsoft.com/office/drawing/2015/06/chart">
            <c:ext xmlns:c16="http://schemas.microsoft.com/office/drawing/2014/chart" uri="{C3380CC4-5D6E-409C-BE32-E72D297353CC}">
              <c16:uniqueId val="{00000001-895A-4352-92BD-CEE5296A55BA}"/>
            </c:ext>
          </c:extLst>
        </c:ser>
        <c:ser>
          <c:idx val="1"/>
          <c:order val="1"/>
          <c:spPr>
            <a:ln w="47625">
              <a:noFill/>
            </a:ln>
          </c:spPr>
          <c:trendline>
            <c:trendlineType val="linear"/>
            <c:dispRSqr val="0"/>
            <c:dispEq val="0"/>
          </c:trendline>
          <c:xVal>
            <c:numRef>
              <c:f>'Omkreds, vægt og højde'!$C$2:$C$23</c:f>
              <c:numCache>
                <c:formatCode>General</c:formatCode>
                <c:ptCount val="22"/>
                <c:pt idx="0">
                  <c:v>165</c:v>
                </c:pt>
                <c:pt idx="1">
                  <c:v>175</c:v>
                </c:pt>
                <c:pt idx="2">
                  <c:v>173</c:v>
                </c:pt>
                <c:pt idx="3">
                  <c:v>166</c:v>
                </c:pt>
                <c:pt idx="4">
                  <c:v>168</c:v>
                </c:pt>
                <c:pt idx="5">
                  <c:v>175</c:v>
                </c:pt>
                <c:pt idx="6">
                  <c:v>162</c:v>
                </c:pt>
                <c:pt idx="7">
                  <c:v>164</c:v>
                </c:pt>
                <c:pt idx="8">
                  <c:v>180</c:v>
                </c:pt>
                <c:pt idx="9">
                  <c:v>169</c:v>
                </c:pt>
                <c:pt idx="10">
                  <c:v>170</c:v>
                </c:pt>
                <c:pt idx="11">
                  <c:v>176</c:v>
                </c:pt>
                <c:pt idx="12">
                  <c:v>167</c:v>
                </c:pt>
                <c:pt idx="13">
                  <c:v>173</c:v>
                </c:pt>
              </c:numCache>
            </c:numRef>
          </c:xVal>
          <c:yVal>
            <c:numRef>
              <c:f>'Omkreds, vægt og højde'!$B$2:$B$23</c:f>
              <c:numCache>
                <c:formatCode>General</c:formatCode>
                <c:ptCount val="22"/>
                <c:pt idx="0">
                  <c:v>3400</c:v>
                </c:pt>
                <c:pt idx="1">
                  <c:v>3600</c:v>
                </c:pt>
                <c:pt idx="2">
                  <c:v>4000</c:v>
                </c:pt>
                <c:pt idx="3">
                  <c:v>4200</c:v>
                </c:pt>
                <c:pt idx="4">
                  <c:v>2900</c:v>
                </c:pt>
                <c:pt idx="5">
                  <c:v>2700</c:v>
                </c:pt>
                <c:pt idx="6">
                  <c:v>2800</c:v>
                </c:pt>
                <c:pt idx="7">
                  <c:v>3900</c:v>
                </c:pt>
                <c:pt idx="8">
                  <c:v>4600</c:v>
                </c:pt>
                <c:pt idx="9">
                  <c:v>4000</c:v>
                </c:pt>
                <c:pt idx="10">
                  <c:v>3100</c:v>
                </c:pt>
                <c:pt idx="11">
                  <c:v>5400</c:v>
                </c:pt>
                <c:pt idx="12">
                  <c:v>3200</c:v>
                </c:pt>
                <c:pt idx="13">
                  <c:v>3000</c:v>
                </c:pt>
              </c:numCache>
            </c:numRef>
          </c:yVal>
          <c:smooth val="0"/>
          <c:extLst xmlns:c16r2="http://schemas.microsoft.com/office/drawing/2015/06/chart">
            <c:ext xmlns:c16="http://schemas.microsoft.com/office/drawing/2014/chart" uri="{C3380CC4-5D6E-409C-BE32-E72D297353CC}">
              <c16:uniqueId val="{00000003-895A-4352-92BD-CEE5296A55BA}"/>
            </c:ext>
          </c:extLst>
        </c:ser>
        <c:dLbls>
          <c:showLegendKey val="0"/>
          <c:showVal val="0"/>
          <c:showCatName val="0"/>
          <c:showSerName val="0"/>
          <c:showPercent val="0"/>
          <c:showBubbleSize val="0"/>
        </c:dLbls>
        <c:axId val="163990144"/>
        <c:axId val="164012800"/>
      </c:scatterChart>
      <c:valAx>
        <c:axId val="163990144"/>
        <c:scaling>
          <c:orientation val="minMax"/>
          <c:min val="150"/>
        </c:scaling>
        <c:delete val="0"/>
        <c:axPos val="b"/>
        <c:majorGridlines/>
        <c:minorGridlines/>
        <c:title>
          <c:tx>
            <c:rich>
              <a:bodyPr/>
              <a:lstStyle/>
              <a:p>
                <a:pPr>
                  <a:defRPr/>
                </a:pPr>
                <a:r>
                  <a:rPr lang="en-US"/>
                  <a:t>Højde (cm)</a:t>
                </a:r>
              </a:p>
            </c:rich>
          </c:tx>
          <c:layout/>
          <c:overlay val="0"/>
        </c:title>
        <c:numFmt formatCode="General" sourceLinked="1"/>
        <c:majorTickMark val="out"/>
        <c:minorTickMark val="none"/>
        <c:tickLblPos val="nextTo"/>
        <c:crossAx val="164012800"/>
        <c:crosses val="autoZero"/>
        <c:crossBetween val="midCat"/>
      </c:valAx>
      <c:valAx>
        <c:axId val="164012800"/>
        <c:scaling>
          <c:orientation val="minMax"/>
        </c:scaling>
        <c:delete val="0"/>
        <c:axPos val="l"/>
        <c:majorGridlines/>
        <c:minorGridlines/>
        <c:title>
          <c:tx>
            <c:rich>
              <a:bodyPr/>
              <a:lstStyle/>
              <a:p>
                <a:pPr>
                  <a:defRPr/>
                </a:pPr>
                <a:r>
                  <a:rPr lang="en-US"/>
                  <a:t>Lungerumfang (ml)</a:t>
                </a:r>
              </a:p>
            </c:rich>
          </c:tx>
          <c:layout/>
          <c:overlay val="0"/>
        </c:title>
        <c:numFmt formatCode="General" sourceLinked="1"/>
        <c:majorTickMark val="out"/>
        <c:minorTickMark val="none"/>
        <c:tickLblPos val="nextTo"/>
        <c:crossAx val="163990144"/>
        <c:crosses val="autoZero"/>
        <c:crossBetween val="midCat"/>
      </c:valAx>
    </c:plotArea>
    <c:plotVisOnly val="1"/>
    <c:dispBlanksAs val="gap"/>
    <c:showDLblsOverMax val="0"/>
  </c:chart>
  <c:txPr>
    <a:bodyPr/>
    <a:lstStyle/>
    <a:p>
      <a:pPr>
        <a:defRPr sz="1800"/>
      </a:pPr>
      <a:endParaRPr lang="da-DK"/>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2345F4AF-7876-489D-813C-E6FEABED155D}" type="datetimeFigureOut">
              <a:rPr lang="da-DK"/>
              <a:pPr>
                <a:defRPr/>
              </a:pPr>
              <a:t>12-03-2017</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a-DK" noProof="0"/>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noProof="0"/>
              <a:t>Klik for at redigere typografi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A2505676-B896-4480-B374-C30D322883F7}" type="slidenum">
              <a:rPr lang="da-DK"/>
              <a:pPr>
                <a:defRPr/>
              </a:pPr>
              <a:t>‹nr.›</a:t>
            </a:fld>
            <a:endParaRPr lang="da-DK"/>
          </a:p>
        </p:txBody>
      </p:sp>
    </p:spTree>
    <p:extLst>
      <p:ext uri="{BB962C8B-B14F-4D97-AF65-F5344CB8AC3E}">
        <p14:creationId xmlns:p14="http://schemas.microsoft.com/office/powerpoint/2010/main" val="42715103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Hvem kan huske hvad AT står for? Almen</a:t>
            </a:r>
            <a:r>
              <a:rPr lang="da-DK" baseline="0" dirty="0"/>
              <a:t> studieforberedelse</a:t>
            </a:r>
          </a:p>
          <a:p>
            <a:endParaRPr lang="da-DK" baseline="0" dirty="0"/>
          </a:p>
          <a:p>
            <a:r>
              <a:rPr lang="da-DK" baseline="0" dirty="0"/>
              <a:t>Hvad går AT ud på?</a:t>
            </a:r>
            <a:endParaRPr lang="da-DK" dirty="0"/>
          </a:p>
        </p:txBody>
      </p:sp>
      <p:sp>
        <p:nvSpPr>
          <p:cNvPr id="4" name="Pladsholder til diasnummer 3"/>
          <p:cNvSpPr>
            <a:spLocks noGrp="1"/>
          </p:cNvSpPr>
          <p:nvPr>
            <p:ph type="sldNum" sz="quarter" idx="10"/>
          </p:nvPr>
        </p:nvSpPr>
        <p:spPr/>
        <p:txBody>
          <a:bodyPr/>
          <a:lstStyle/>
          <a:p>
            <a:pPr>
              <a:defRPr/>
            </a:pPr>
            <a:fld id="{A2505676-B896-4480-B374-C30D322883F7}" type="slidenum">
              <a:rPr lang="da-DK" smtClean="0"/>
              <a:pPr>
                <a:defRPr/>
              </a:pPr>
              <a:t>1</a:t>
            </a:fld>
            <a:endParaRPr lang="da-DK"/>
          </a:p>
        </p:txBody>
      </p:sp>
    </p:spTree>
    <p:extLst>
      <p:ext uri="{BB962C8B-B14F-4D97-AF65-F5344CB8AC3E}">
        <p14:creationId xmlns:p14="http://schemas.microsoft.com/office/powerpoint/2010/main" val="2468430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58BCA0-715B-43FF-906F-79FAD77F3F98}" type="slidenum">
              <a:rPr lang="da-DK" altLang="da-DK" smtClean="0"/>
              <a:pPr eaLnBrk="1" hangingPunct="1"/>
              <a:t>10</a:t>
            </a:fld>
            <a:endParaRPr lang="da-DK" altLang="da-DK"/>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a-DK" altLang="da-DK" dirty="0"/>
              <a:t>Kan </a:t>
            </a:r>
            <a:r>
              <a:rPr lang="da-DK" altLang="da-DK" dirty="0" err="1"/>
              <a:t>udfra</a:t>
            </a:r>
            <a:r>
              <a:rPr lang="da-DK" altLang="da-DK" dirty="0"/>
              <a:t> dette se, at piger kommer tidligere i pubertet, men at drenge vokser lidt mere per år når de først kommer i gang med at vokse.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D7A6CF9-473F-4CEE-B530-35C28E3BC6BC}" type="slidenum">
              <a:rPr lang="da-DK" altLang="da-DK" smtClean="0"/>
              <a:pPr eaLnBrk="1" hangingPunct="1"/>
              <a:t>11</a:t>
            </a:fld>
            <a:endParaRPr lang="da-DK" altLang="da-DK"/>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a-DK" altLang="da-DK" dirty="0"/>
              <a:t>Sig at vi her er på</a:t>
            </a:r>
            <a:r>
              <a:rPr lang="da-DK" altLang="da-DK" baseline="0" dirty="0"/>
              <a:t> en skole med begrænset ressourcer til rådighed, så det udstyr der er til rådighed er også begrænset. Tænk over dette når I skal til at vælge det I vil undersøge.</a:t>
            </a:r>
          </a:p>
          <a:p>
            <a:pPr eaLnBrk="1" hangingPunct="1">
              <a:spcBef>
                <a:spcPct val="0"/>
              </a:spcBef>
            </a:pPr>
            <a:endParaRPr lang="da-DK" altLang="da-DK" baseline="0" dirty="0"/>
          </a:p>
          <a:p>
            <a:pPr eaLnBrk="1" hangingPunct="1">
              <a:spcBef>
                <a:spcPct val="0"/>
              </a:spcBef>
            </a:pPr>
            <a:r>
              <a:rPr lang="da-DK" altLang="da-DK" baseline="0" dirty="0"/>
              <a:t>TÆNK OVER DER SKAL ET STORT ANTAL FORSØGSPERSONER TIL.</a:t>
            </a:r>
          </a:p>
          <a:p>
            <a:pPr eaLnBrk="1" hangingPunct="1">
              <a:spcBef>
                <a:spcPct val="0"/>
              </a:spcBef>
            </a:pPr>
            <a:endParaRPr lang="da-DK" altLang="da-DK" baseline="0" dirty="0"/>
          </a:p>
          <a:p>
            <a:pPr eaLnBrk="1" hangingPunct="1">
              <a:spcBef>
                <a:spcPct val="0"/>
              </a:spcBef>
            </a:pPr>
            <a:r>
              <a:rPr lang="da-DK" sz="1200" kern="1200" dirty="0">
                <a:solidFill>
                  <a:schemeClr val="tx1"/>
                </a:solidFill>
                <a:effectLst/>
                <a:latin typeface="+mn-lt"/>
                <a:ea typeface="+mn-ea"/>
                <a:cs typeface="+mn-cs"/>
              </a:rPr>
              <a:t>LIGELEDES: Når I udvælger det biometriske mål skal I fx overveje om den variabel I måler på kan være afhængig af andre variable end f.eks. personens køn. Det vil betyde en fejlkilde, og I skal måske måle på flere variable for at kunne undersøge dette</a:t>
            </a:r>
            <a:r>
              <a:rPr lang="da-DK" sz="1200" kern="1200" baseline="0" dirty="0">
                <a:solidFill>
                  <a:schemeClr val="tx1"/>
                </a:solidFill>
                <a:effectLst/>
                <a:latin typeface="+mn-lt"/>
                <a:ea typeface="+mn-ea"/>
                <a:cs typeface="+mn-cs"/>
              </a:rPr>
              <a:t> og sige noget fornuftigt.</a:t>
            </a:r>
          </a:p>
          <a:p>
            <a:pPr eaLnBrk="1" hangingPunct="1">
              <a:spcBef>
                <a:spcPct val="0"/>
              </a:spcBef>
            </a:pPr>
            <a:endParaRPr lang="da-DK" sz="1200" kern="1200" baseline="0" dirty="0">
              <a:solidFill>
                <a:schemeClr val="tx1"/>
              </a:solidFill>
              <a:effectLst/>
              <a:latin typeface="+mn-lt"/>
              <a:ea typeface="+mn-ea"/>
              <a:cs typeface="+mn-cs"/>
            </a:endParaRPr>
          </a:p>
          <a:p>
            <a:pPr eaLnBrk="1" hangingPunct="1">
              <a:spcBef>
                <a:spcPct val="0"/>
              </a:spcBef>
            </a:pPr>
            <a:r>
              <a:rPr lang="da-DK" sz="1200" kern="1200" dirty="0">
                <a:solidFill>
                  <a:schemeClr val="tx1"/>
                </a:solidFill>
                <a:effectLst/>
                <a:latin typeface="+mn-lt"/>
                <a:ea typeface="+mn-ea"/>
                <a:cs typeface="+mn-cs"/>
              </a:rPr>
              <a:t>Overvej også andre fejlkilder ved undersøgelsen. Skal I fx tilrettelægge kontrolforsøg? </a:t>
            </a:r>
          </a:p>
          <a:p>
            <a:pPr eaLnBrk="1" hangingPunct="1">
              <a:spcBef>
                <a:spcPct val="0"/>
              </a:spcBef>
            </a:pPr>
            <a:endParaRPr lang="da-DK" altLang="da-DK" baseline="0" dirty="0"/>
          </a:p>
          <a:p>
            <a:pPr eaLnBrk="1" hangingPunct="1">
              <a:spcBef>
                <a:spcPct val="0"/>
              </a:spcBef>
            </a:pPr>
            <a:r>
              <a:rPr lang="da-DK" altLang="da-DK" dirty="0"/>
              <a:t>Udstyr præsenteres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068BDF-18DF-48AE-96DE-98E2622C74FA}" type="slidenum">
              <a:rPr lang="da-DK" altLang="da-DK" smtClean="0"/>
              <a:pPr eaLnBrk="1" hangingPunct="1"/>
              <a:t>12</a:t>
            </a:fld>
            <a:endParaRPr lang="da-DK" altLang="da-DK"/>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a-DK" altLang="da-DK" dirty="0"/>
              <a:t>Dvs. der skal udover en PF</a:t>
            </a:r>
            <a:r>
              <a:rPr lang="da-DK" altLang="da-DK" baseline="0" dirty="0"/>
              <a:t> være noget fagligt i de 2 fag der indgår, dvs. matematik og biologi, ellers vil det aldrig blive en god opgave.</a:t>
            </a:r>
          </a:p>
          <a:p>
            <a:pPr eaLnBrk="1" hangingPunct="1">
              <a:spcBef>
                <a:spcPct val="0"/>
              </a:spcBef>
            </a:pPr>
            <a:endParaRPr lang="da-DK" altLang="da-DK" baseline="0" dirty="0"/>
          </a:p>
          <a:p>
            <a:pPr eaLnBrk="1" hangingPunct="1">
              <a:spcBef>
                <a:spcPct val="0"/>
              </a:spcBef>
            </a:pPr>
            <a:r>
              <a:rPr lang="da-DK" altLang="da-DK" baseline="0" dirty="0"/>
              <a:t>Konklusionerne fra biologi skal underbygges med kilder i form af noget litteratur som I finder og bruger. Brug Mads på bibliotek og internet, men HUSK at være kritisk og vurdere troværdighed over litteratur især det I finder på nettet.</a:t>
            </a:r>
            <a:endParaRPr lang="da-DK" altLang="da-DK"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A2505676-B896-4480-B374-C30D322883F7}" type="slidenum">
              <a:rPr lang="da-DK" smtClean="0"/>
              <a:pPr>
                <a:defRPr/>
              </a:pPr>
              <a:t>13</a:t>
            </a:fld>
            <a:endParaRPr lang="da-DK"/>
          </a:p>
        </p:txBody>
      </p:sp>
    </p:spTree>
    <p:extLst>
      <p:ext uri="{BB962C8B-B14F-4D97-AF65-F5344CB8AC3E}">
        <p14:creationId xmlns:p14="http://schemas.microsoft.com/office/powerpoint/2010/main" val="1803942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Alle er her hele dagen på skolen, dvs. alle møder ind til 8.15 hvor vi mødes i det lokale vi</a:t>
            </a:r>
            <a:r>
              <a:rPr lang="da-DK" baseline="0" dirty="0"/>
              <a:t> har fået tildelt.</a:t>
            </a:r>
          </a:p>
          <a:p>
            <a:endParaRPr lang="da-DK" baseline="0" dirty="0"/>
          </a:p>
          <a:p>
            <a:r>
              <a:rPr lang="da-DK" baseline="0" dirty="0"/>
              <a:t>Ingen går hjem før der er lavet fælles opsamling på fredag.</a:t>
            </a:r>
            <a:endParaRPr lang="da-DK" dirty="0"/>
          </a:p>
        </p:txBody>
      </p:sp>
      <p:sp>
        <p:nvSpPr>
          <p:cNvPr id="4" name="Pladsholder til diasnummer 3"/>
          <p:cNvSpPr>
            <a:spLocks noGrp="1"/>
          </p:cNvSpPr>
          <p:nvPr>
            <p:ph type="sldNum" sz="quarter" idx="10"/>
          </p:nvPr>
        </p:nvSpPr>
        <p:spPr/>
        <p:txBody>
          <a:bodyPr/>
          <a:lstStyle/>
          <a:p>
            <a:pPr>
              <a:defRPr/>
            </a:pPr>
            <a:fld id="{A2505676-B896-4480-B374-C30D322883F7}" type="slidenum">
              <a:rPr lang="da-DK" smtClean="0"/>
              <a:pPr>
                <a:defRPr/>
              </a:pPr>
              <a:t>14</a:t>
            </a:fld>
            <a:endParaRPr lang="da-DK"/>
          </a:p>
        </p:txBody>
      </p:sp>
    </p:spTree>
    <p:extLst>
      <p:ext uri="{BB962C8B-B14F-4D97-AF65-F5344CB8AC3E}">
        <p14:creationId xmlns:p14="http://schemas.microsoft.com/office/powerpoint/2010/main" val="1744954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Herefter tager Jannie over.</a:t>
            </a:r>
          </a:p>
        </p:txBody>
      </p:sp>
      <p:sp>
        <p:nvSpPr>
          <p:cNvPr id="4" name="Pladsholder til diasnummer 3"/>
          <p:cNvSpPr>
            <a:spLocks noGrp="1"/>
          </p:cNvSpPr>
          <p:nvPr>
            <p:ph type="sldNum" sz="quarter" idx="10"/>
          </p:nvPr>
        </p:nvSpPr>
        <p:spPr/>
        <p:txBody>
          <a:bodyPr/>
          <a:lstStyle/>
          <a:p>
            <a:pPr>
              <a:defRPr/>
            </a:pPr>
            <a:fld id="{A2505676-B896-4480-B374-C30D322883F7}" type="slidenum">
              <a:rPr lang="da-DK" smtClean="0"/>
              <a:pPr>
                <a:defRPr/>
              </a:pPr>
              <a:t>15</a:t>
            </a:fld>
            <a:endParaRPr lang="da-DK"/>
          </a:p>
        </p:txBody>
      </p:sp>
    </p:spTree>
    <p:extLst>
      <p:ext uri="{BB962C8B-B14F-4D97-AF65-F5344CB8AC3E}">
        <p14:creationId xmlns:p14="http://schemas.microsoft.com/office/powerpoint/2010/main" val="1937579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A2505676-B896-4480-B374-C30D322883F7}" type="slidenum">
              <a:rPr lang="da-DK" smtClean="0"/>
              <a:pPr>
                <a:defRPr/>
              </a:pPr>
              <a:t>18</a:t>
            </a:fld>
            <a:endParaRPr lang="da-DK"/>
          </a:p>
        </p:txBody>
      </p:sp>
    </p:spTree>
    <p:extLst>
      <p:ext uri="{BB962C8B-B14F-4D97-AF65-F5344CB8AC3E}">
        <p14:creationId xmlns:p14="http://schemas.microsoft.com/office/powerpoint/2010/main" val="3013235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Sådan er det</a:t>
            </a:r>
            <a:r>
              <a:rPr lang="da-DK" baseline="0" dirty="0"/>
              <a:t> når I engang skal til eksamen i dette fag.</a:t>
            </a:r>
          </a:p>
          <a:p>
            <a:r>
              <a:rPr lang="da-DK" baseline="0" dirty="0"/>
              <a:t>Husk det tæller 1.5, så vigtigt at få lært hvad det går ud på.</a:t>
            </a:r>
          </a:p>
          <a:p>
            <a:endParaRPr lang="da-DK" baseline="0" dirty="0"/>
          </a:p>
          <a:p>
            <a:r>
              <a:rPr lang="da-DK" baseline="0" dirty="0"/>
              <a:t>Sidste år kommunikation: Eks vis. Dansk/historie og matematik. Undersøg hvad kryptering har betyder for kommunikationen igennem tiden. Vigtig parameter i 2. verdenskrig</a:t>
            </a:r>
            <a:endParaRPr lang="da-DK" dirty="0"/>
          </a:p>
        </p:txBody>
      </p:sp>
      <p:sp>
        <p:nvSpPr>
          <p:cNvPr id="4" name="Pladsholder til diasnummer 3"/>
          <p:cNvSpPr>
            <a:spLocks noGrp="1"/>
          </p:cNvSpPr>
          <p:nvPr>
            <p:ph type="sldNum" sz="quarter" idx="10"/>
          </p:nvPr>
        </p:nvSpPr>
        <p:spPr/>
        <p:txBody>
          <a:bodyPr/>
          <a:lstStyle/>
          <a:p>
            <a:pPr>
              <a:defRPr/>
            </a:pPr>
            <a:fld id="{A2505676-B896-4480-B374-C30D322883F7}" type="slidenum">
              <a:rPr lang="da-DK" smtClean="0"/>
              <a:pPr>
                <a:defRPr/>
              </a:pPr>
              <a:t>2</a:t>
            </a:fld>
            <a:endParaRPr lang="da-DK"/>
          </a:p>
        </p:txBody>
      </p:sp>
    </p:spTree>
    <p:extLst>
      <p:ext uri="{BB962C8B-B14F-4D97-AF65-F5344CB8AC3E}">
        <p14:creationId xmlns:p14="http://schemas.microsoft.com/office/powerpoint/2010/main" val="1308871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Problemformulering er en del af formålet</a:t>
            </a:r>
            <a:r>
              <a:rPr lang="da-DK" baseline="0" dirty="0"/>
              <a:t> i AT 2. </a:t>
            </a:r>
          </a:p>
          <a:p>
            <a:r>
              <a:rPr lang="da-DK" baseline="0" dirty="0"/>
              <a:t>Nogen der ved hvorfor at PF igen er en del af formål eller hvorfor en PF er vigtig i enhver opgave?</a:t>
            </a:r>
          </a:p>
          <a:p>
            <a:endParaRPr lang="da-DK" baseline="0" dirty="0"/>
          </a:p>
          <a:p>
            <a:r>
              <a:rPr lang="da-DK" baseline="0" dirty="0"/>
              <a:t>Grunden til dette er, at får man lavet en ordentlig problemformulering bør resten af opgaven være let eller det bliver lettere at få lavet en ordentlig opgave, da man så ved hvad resten af opgaven skal gå ud på</a:t>
            </a:r>
            <a:endParaRPr lang="da-DK" dirty="0"/>
          </a:p>
        </p:txBody>
      </p:sp>
      <p:sp>
        <p:nvSpPr>
          <p:cNvPr id="4" name="Pladsholder til diasnummer 3"/>
          <p:cNvSpPr>
            <a:spLocks noGrp="1"/>
          </p:cNvSpPr>
          <p:nvPr>
            <p:ph type="sldNum" sz="quarter" idx="10"/>
          </p:nvPr>
        </p:nvSpPr>
        <p:spPr/>
        <p:txBody>
          <a:bodyPr/>
          <a:lstStyle/>
          <a:p>
            <a:pPr>
              <a:defRPr/>
            </a:pPr>
            <a:fld id="{A2505676-B896-4480-B374-C30D322883F7}" type="slidenum">
              <a:rPr lang="da-DK" smtClean="0"/>
              <a:pPr>
                <a:defRPr/>
              </a:pPr>
              <a:t>3</a:t>
            </a:fld>
            <a:endParaRPr lang="da-DK"/>
          </a:p>
        </p:txBody>
      </p:sp>
    </p:spTree>
    <p:extLst>
      <p:ext uri="{BB962C8B-B14F-4D97-AF65-F5344CB8AC3E}">
        <p14:creationId xmlns:p14="http://schemas.microsoft.com/office/powerpoint/2010/main" val="3797961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Når PF er lavet, bliver den styrende for resten af opgaven.</a:t>
            </a:r>
          </a:p>
        </p:txBody>
      </p:sp>
      <p:sp>
        <p:nvSpPr>
          <p:cNvPr id="4" name="Pladsholder til diasnummer 3"/>
          <p:cNvSpPr>
            <a:spLocks noGrp="1"/>
          </p:cNvSpPr>
          <p:nvPr>
            <p:ph type="sldNum" sz="quarter" idx="10"/>
          </p:nvPr>
        </p:nvSpPr>
        <p:spPr/>
        <p:txBody>
          <a:bodyPr/>
          <a:lstStyle/>
          <a:p>
            <a:pPr>
              <a:defRPr/>
            </a:pPr>
            <a:fld id="{A2505676-B896-4480-B374-C30D322883F7}" type="slidenum">
              <a:rPr lang="da-DK" smtClean="0"/>
              <a:pPr>
                <a:defRPr/>
              </a:pPr>
              <a:t>4</a:t>
            </a:fld>
            <a:endParaRPr lang="da-DK"/>
          </a:p>
        </p:txBody>
      </p:sp>
    </p:spTree>
    <p:extLst>
      <p:ext uri="{BB962C8B-B14F-4D97-AF65-F5344CB8AC3E}">
        <p14:creationId xmlns:p14="http://schemas.microsoft.com/office/powerpoint/2010/main" val="3109335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54B789-930E-4C6D-BF75-FDD42E49A061}" type="slidenum">
              <a:rPr lang="da-DK" altLang="da-DK" smtClean="0"/>
              <a:pPr eaLnBrk="1" hangingPunct="1"/>
              <a:t>5</a:t>
            </a:fld>
            <a:endParaRPr lang="da-DK" altLang="da-DK"/>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a-DK" altLang="da-DK"/>
              <a:t>Hvad handler dette emne om og hvorfor er det nødvendigt med belysning fra både matematik og biologi?</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a-DK" altLang="da-DK" dirty="0"/>
              <a:t>Bruges som eksempel til at forklare biometri</a:t>
            </a:r>
          </a:p>
          <a:p>
            <a:pPr eaLnBrk="1" hangingPunct="1">
              <a:spcBef>
                <a:spcPct val="0"/>
              </a:spcBef>
            </a:pPr>
            <a:endParaRPr lang="da-DK" altLang="da-DK" dirty="0"/>
          </a:p>
          <a:p>
            <a:pPr eaLnBrk="1" hangingPunct="1">
              <a:spcBef>
                <a:spcPct val="0"/>
              </a:spcBef>
            </a:pPr>
            <a:r>
              <a:rPr lang="da-DK" altLang="da-DK" dirty="0"/>
              <a:t>Hør tit at jo større</a:t>
            </a:r>
            <a:r>
              <a:rPr lang="da-DK" altLang="da-DK" baseline="0" dirty="0"/>
              <a:t> fødder for mænd jo større penis</a:t>
            </a:r>
            <a:r>
              <a:rPr lang="da-DK" altLang="da-DK" dirty="0"/>
              <a:t>, skal man sige noget</a:t>
            </a:r>
            <a:r>
              <a:rPr lang="da-DK" altLang="da-DK" baseline="0" dirty="0"/>
              <a:t> med sikkerhed og emnet er man nød til at undersøge det</a:t>
            </a:r>
          </a:p>
          <a:p>
            <a:pPr eaLnBrk="1" hangingPunct="1">
              <a:spcBef>
                <a:spcPct val="0"/>
              </a:spcBef>
            </a:pPr>
            <a:endParaRPr lang="da-DK" altLang="da-DK" baseline="0" dirty="0"/>
          </a:p>
          <a:p>
            <a:pPr eaLnBrk="1" hangingPunct="1">
              <a:spcBef>
                <a:spcPct val="0"/>
              </a:spcBef>
            </a:pPr>
            <a:r>
              <a:rPr lang="da-DK" altLang="da-DK" baseline="0" dirty="0"/>
              <a:t>Er der sammenhæng??? Undersøg det.</a:t>
            </a:r>
            <a:endParaRPr lang="da-DK" altLang="da-DK" dirty="0"/>
          </a:p>
        </p:txBody>
      </p:sp>
      <p:sp>
        <p:nvSpPr>
          <p:cNvPr id="34820"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95E7C34-412F-41F7-AFE5-0E0D360E5C38}" type="slidenum">
              <a:rPr lang="da-DK" altLang="da-DK" smtClean="0"/>
              <a:pPr eaLnBrk="1" hangingPunct="1"/>
              <a:t>6</a:t>
            </a:fld>
            <a:endParaRPr lang="da-DK" alt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68BD68-F212-43B7-A3F9-79F1CE5DDA6A}" type="slidenum">
              <a:rPr lang="da-DK" altLang="da-DK" smtClean="0"/>
              <a:pPr eaLnBrk="1" hangingPunct="1"/>
              <a:t>7</a:t>
            </a:fld>
            <a:endParaRPr lang="da-DK" altLang="da-DK"/>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a-DK" alt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Andet eksempel.</a:t>
            </a:r>
          </a:p>
          <a:p>
            <a:endParaRPr lang="da-DK" dirty="0"/>
          </a:p>
          <a:p>
            <a:r>
              <a:rPr lang="da-DK" dirty="0"/>
              <a:t>Større lunger</a:t>
            </a:r>
            <a:r>
              <a:rPr lang="da-DK" baseline="0" dirty="0"/>
              <a:t> medfører måske at man er bedre til udholdenheds sport, så var der klar sammenhæng viste man hvor man skulle søge, når man skulle finde en potentiel Tour de France vinder.</a:t>
            </a:r>
            <a:endParaRPr lang="da-DK" dirty="0"/>
          </a:p>
        </p:txBody>
      </p:sp>
      <p:sp>
        <p:nvSpPr>
          <p:cNvPr id="4" name="Pladsholder til diasnummer 3"/>
          <p:cNvSpPr>
            <a:spLocks noGrp="1"/>
          </p:cNvSpPr>
          <p:nvPr>
            <p:ph type="sldNum" sz="quarter" idx="10"/>
          </p:nvPr>
        </p:nvSpPr>
        <p:spPr/>
        <p:txBody>
          <a:bodyPr/>
          <a:lstStyle/>
          <a:p>
            <a:pPr>
              <a:defRPr/>
            </a:pPr>
            <a:fld id="{A2505676-B896-4480-B374-C30D322883F7}" type="slidenum">
              <a:rPr lang="da-DK" smtClean="0"/>
              <a:pPr>
                <a:defRPr/>
              </a:pPr>
              <a:t>8</a:t>
            </a:fld>
            <a:endParaRPr lang="da-DK"/>
          </a:p>
        </p:txBody>
      </p:sp>
    </p:spTree>
    <p:extLst>
      <p:ext uri="{BB962C8B-B14F-4D97-AF65-F5344CB8AC3E}">
        <p14:creationId xmlns:p14="http://schemas.microsoft.com/office/powerpoint/2010/main" val="813117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D7628BD-B0F1-49B6-A463-79940F3D26B9}" type="slidenum">
              <a:rPr lang="da-DK" altLang="da-DK" smtClean="0"/>
              <a:pPr eaLnBrk="1" hangingPunct="1"/>
              <a:t>9</a:t>
            </a:fld>
            <a:endParaRPr lang="da-DK" altLang="da-DK"/>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a-DK" altLang="da-DK" dirty="0"/>
              <a:t>Dette er måske sværere for jer</a:t>
            </a:r>
            <a:r>
              <a:rPr lang="da-DK" altLang="da-DK" baseline="0" dirty="0"/>
              <a:t> at undersøge, da I ikke har adgang til en masse personer/børn der er i alder 0-15 år</a:t>
            </a:r>
          </a:p>
          <a:p>
            <a:pPr eaLnBrk="1" hangingPunct="1">
              <a:spcBef>
                <a:spcPct val="0"/>
              </a:spcBef>
            </a:pPr>
            <a:endParaRPr lang="da-DK" altLang="da-DK" baseline="0" dirty="0"/>
          </a:p>
          <a:p>
            <a:pPr eaLnBrk="1" hangingPunct="1">
              <a:spcBef>
                <a:spcPct val="0"/>
              </a:spcBef>
            </a:pPr>
            <a:r>
              <a:rPr lang="da-DK" altLang="da-DK" baseline="0" dirty="0"/>
              <a:t>En vigtig ting ved biometriske undersøgelser er nemlig, da der skal være mange forsøgs personer, så man kan sige noget med sikkerhed. </a:t>
            </a:r>
            <a:r>
              <a:rPr lang="da-DK" sz="1200" kern="1200" dirty="0">
                <a:solidFill>
                  <a:schemeClr val="tx1"/>
                </a:solidFill>
                <a:effectLst/>
                <a:latin typeface="+mn-lt"/>
                <a:ea typeface="+mn-ea"/>
                <a:cs typeface="+mn-cs"/>
              </a:rPr>
              <a:t>Enkelte individer kan godt afvige fra det generelle mønster. Der er en biologisk variation. </a:t>
            </a:r>
            <a:endParaRPr lang="da-DK" altLang="da-DK"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da-DK"/>
              <a:t>Klik for at redigere i master</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endParaRPr lang="da-DK"/>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da-DK"/>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6E074B96-40DB-4F1C-8DDD-35B8997066C2}" type="slidenum">
              <a:rPr lang="da-DK"/>
              <a:pPr>
                <a:defRPr/>
              </a:pPr>
              <a:t>‹nr.›</a:t>
            </a:fld>
            <a:endParaRPr lang="da-DK"/>
          </a:p>
        </p:txBody>
      </p:sp>
    </p:spTree>
    <p:extLst>
      <p:ext uri="{BB962C8B-B14F-4D97-AF65-F5344CB8AC3E}">
        <p14:creationId xmlns:p14="http://schemas.microsoft.com/office/powerpoint/2010/main" val="113991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a:p>
        </p:txBody>
      </p:sp>
      <p:sp>
        <p:nvSpPr>
          <p:cNvPr id="3" name="Vertical Text Placeholder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lvl1pPr>
              <a:defRPr/>
            </a:lvl1pPr>
          </a:lstStyle>
          <a:p>
            <a:pPr>
              <a:defRPr/>
            </a:pPr>
            <a:endParaRPr lang="da-DK"/>
          </a:p>
        </p:txBody>
      </p:sp>
      <p:sp>
        <p:nvSpPr>
          <p:cNvPr id="5" name="Footer Placeholder 4"/>
          <p:cNvSpPr>
            <a:spLocks noGrp="1"/>
          </p:cNvSpPr>
          <p:nvPr>
            <p:ph type="ftr" sz="quarter" idx="11"/>
          </p:nvPr>
        </p:nvSpPr>
        <p:spPr/>
        <p:txBody>
          <a:bodyPr/>
          <a:lstStyle>
            <a:lvl1pPr>
              <a:defRPr/>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43832D7D-F95A-4771-A4F9-FCD1FD787ACE}" type="slidenum">
              <a:rPr lang="da-DK"/>
              <a:pPr>
                <a:defRPr/>
              </a:pPr>
              <a:t>‹nr.›</a:t>
            </a:fld>
            <a:endParaRPr lang="da-DK"/>
          </a:p>
        </p:txBody>
      </p:sp>
    </p:spTree>
    <p:extLst>
      <p:ext uri="{BB962C8B-B14F-4D97-AF65-F5344CB8AC3E}">
        <p14:creationId xmlns:p14="http://schemas.microsoft.com/office/powerpoint/2010/main" val="3896379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da-DK"/>
              <a:t>Klik for at redigere i master</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lvl1pPr>
              <a:defRPr/>
            </a:lvl1pPr>
          </a:lstStyle>
          <a:p>
            <a:pPr>
              <a:defRPr/>
            </a:pPr>
            <a:endParaRPr lang="da-DK"/>
          </a:p>
        </p:txBody>
      </p:sp>
      <p:sp>
        <p:nvSpPr>
          <p:cNvPr id="5" name="Footer Placeholder 4"/>
          <p:cNvSpPr>
            <a:spLocks noGrp="1"/>
          </p:cNvSpPr>
          <p:nvPr>
            <p:ph type="ftr" sz="quarter" idx="11"/>
          </p:nvPr>
        </p:nvSpPr>
        <p:spPr/>
        <p:txBody>
          <a:bodyPr/>
          <a:lstStyle>
            <a:lvl1pPr>
              <a:defRPr/>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4C8ED059-7218-4644-985C-055D716B7D35}" type="slidenum">
              <a:rPr lang="da-DK"/>
              <a:pPr>
                <a:defRPr/>
              </a:pPr>
              <a:t>‹nr.›</a:t>
            </a:fld>
            <a:endParaRPr lang="da-DK"/>
          </a:p>
        </p:txBody>
      </p:sp>
    </p:spTree>
    <p:extLst>
      <p:ext uri="{BB962C8B-B14F-4D97-AF65-F5344CB8AC3E}">
        <p14:creationId xmlns:p14="http://schemas.microsoft.com/office/powerpoint/2010/main" val="172845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a:p>
        </p:txBody>
      </p:sp>
      <p:sp>
        <p:nvSpPr>
          <p:cNvPr id="3" name="Content Placeholder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lvl1pPr>
              <a:defRPr/>
            </a:lvl1pPr>
          </a:lstStyle>
          <a:p>
            <a:pPr>
              <a:defRPr/>
            </a:pPr>
            <a:endParaRPr lang="da-DK"/>
          </a:p>
        </p:txBody>
      </p:sp>
      <p:sp>
        <p:nvSpPr>
          <p:cNvPr id="5" name="Footer Placeholder 4"/>
          <p:cNvSpPr>
            <a:spLocks noGrp="1"/>
          </p:cNvSpPr>
          <p:nvPr>
            <p:ph type="ftr" sz="quarter" idx="11"/>
          </p:nvPr>
        </p:nvSpPr>
        <p:spPr/>
        <p:txBody>
          <a:bodyPr/>
          <a:lstStyle>
            <a:lvl1pPr>
              <a:defRPr/>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7AC51B89-9BED-4240-91F3-2DB5C587E35B}" type="slidenum">
              <a:rPr lang="da-DK"/>
              <a:pPr>
                <a:defRPr/>
              </a:pPr>
              <a:t>‹nr.›</a:t>
            </a:fld>
            <a:endParaRPr lang="da-DK"/>
          </a:p>
        </p:txBody>
      </p:sp>
    </p:spTree>
    <p:extLst>
      <p:ext uri="{BB962C8B-B14F-4D97-AF65-F5344CB8AC3E}">
        <p14:creationId xmlns:p14="http://schemas.microsoft.com/office/powerpoint/2010/main" val="267538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da-DK"/>
              <a:t>Klik for at redigere i master</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lvl1pPr>
              <a:defRPr/>
            </a:lvl1pPr>
          </a:lstStyle>
          <a:p>
            <a:pPr>
              <a:defRPr/>
            </a:pPr>
            <a:endParaRPr lang="da-DK"/>
          </a:p>
        </p:txBody>
      </p:sp>
      <p:sp>
        <p:nvSpPr>
          <p:cNvPr id="5" name="Footer Placeholder 4"/>
          <p:cNvSpPr>
            <a:spLocks noGrp="1"/>
          </p:cNvSpPr>
          <p:nvPr>
            <p:ph type="ftr" sz="quarter" idx="11"/>
          </p:nvPr>
        </p:nvSpPr>
        <p:spPr/>
        <p:txBody>
          <a:bodyPr/>
          <a:lstStyle>
            <a:lvl1pPr>
              <a:defRPr/>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3631C9CC-9C73-4C5A-AC79-94EABC1E8C0C}" type="slidenum">
              <a:rPr lang="da-DK"/>
              <a:pPr>
                <a:defRPr/>
              </a:pPr>
              <a:t>‹nr.›</a:t>
            </a:fld>
            <a:endParaRPr lang="da-DK"/>
          </a:p>
        </p:txBody>
      </p:sp>
    </p:spTree>
    <p:extLst>
      <p:ext uri="{BB962C8B-B14F-4D97-AF65-F5344CB8AC3E}">
        <p14:creationId xmlns:p14="http://schemas.microsoft.com/office/powerpoint/2010/main" val="3355341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Date Placeholder 3"/>
          <p:cNvSpPr>
            <a:spLocks noGrp="1"/>
          </p:cNvSpPr>
          <p:nvPr>
            <p:ph type="dt" sz="half" idx="15"/>
          </p:nvPr>
        </p:nvSpPr>
        <p:spPr/>
        <p:txBody>
          <a:bodyPr/>
          <a:lstStyle>
            <a:lvl1pPr>
              <a:defRPr/>
            </a:lvl1pPr>
          </a:lstStyle>
          <a:p>
            <a:pPr>
              <a:defRPr/>
            </a:pPr>
            <a:endParaRPr lang="da-DK"/>
          </a:p>
        </p:txBody>
      </p:sp>
      <p:sp>
        <p:nvSpPr>
          <p:cNvPr id="6" name="Footer Placeholder 4"/>
          <p:cNvSpPr>
            <a:spLocks noGrp="1"/>
          </p:cNvSpPr>
          <p:nvPr>
            <p:ph type="ftr" sz="quarter" idx="16"/>
          </p:nvPr>
        </p:nvSpPr>
        <p:spPr/>
        <p:txBody>
          <a:bodyPr/>
          <a:lstStyle>
            <a:lvl1pPr>
              <a:defRPr/>
            </a:lvl1pPr>
          </a:lstStyle>
          <a:p>
            <a:pPr>
              <a:defRPr/>
            </a:pPr>
            <a:endParaRPr lang="da-DK"/>
          </a:p>
        </p:txBody>
      </p:sp>
      <p:sp>
        <p:nvSpPr>
          <p:cNvPr id="7" name="Slide Number Placeholder 5"/>
          <p:cNvSpPr>
            <a:spLocks noGrp="1"/>
          </p:cNvSpPr>
          <p:nvPr>
            <p:ph type="sldNum" sz="quarter" idx="17"/>
          </p:nvPr>
        </p:nvSpPr>
        <p:spPr/>
        <p:txBody>
          <a:bodyPr/>
          <a:lstStyle>
            <a:lvl1pPr>
              <a:defRPr/>
            </a:lvl1pPr>
          </a:lstStyle>
          <a:p>
            <a:pPr>
              <a:defRPr/>
            </a:pPr>
            <a:fld id="{8031699C-ECE9-4C66-BF44-070EB55B8252}" type="slidenum">
              <a:rPr lang="da-DK"/>
              <a:pPr>
                <a:defRPr/>
              </a:pPr>
              <a:t>‹nr.›</a:t>
            </a:fld>
            <a:endParaRPr lang="da-DK"/>
          </a:p>
        </p:txBody>
      </p:sp>
    </p:spTree>
    <p:extLst>
      <p:ext uri="{BB962C8B-B14F-4D97-AF65-F5344CB8AC3E}">
        <p14:creationId xmlns:p14="http://schemas.microsoft.com/office/powerpoint/2010/main" val="80504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Klik for at redigere i master</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3"/>
          <p:cNvSpPr>
            <a:spLocks noGrp="1"/>
          </p:cNvSpPr>
          <p:nvPr>
            <p:ph type="dt" sz="half" idx="10"/>
          </p:nvPr>
        </p:nvSpPr>
        <p:spPr/>
        <p:txBody>
          <a:bodyPr/>
          <a:lstStyle>
            <a:lvl1pPr>
              <a:defRPr/>
            </a:lvl1pPr>
          </a:lstStyle>
          <a:p>
            <a:pPr>
              <a:defRPr/>
            </a:pPr>
            <a:endParaRPr lang="da-DK"/>
          </a:p>
        </p:txBody>
      </p:sp>
      <p:sp>
        <p:nvSpPr>
          <p:cNvPr id="8" name="Footer Placeholder 4"/>
          <p:cNvSpPr>
            <a:spLocks noGrp="1"/>
          </p:cNvSpPr>
          <p:nvPr>
            <p:ph type="ftr" sz="quarter" idx="11"/>
          </p:nvPr>
        </p:nvSpPr>
        <p:spPr/>
        <p:txBody>
          <a:bodyPr/>
          <a:lstStyle>
            <a:lvl1pPr>
              <a:defRPr/>
            </a:lvl1pPr>
          </a:lstStyle>
          <a:p>
            <a:pPr>
              <a:defRPr/>
            </a:pPr>
            <a:endParaRPr lang="da-DK"/>
          </a:p>
        </p:txBody>
      </p:sp>
      <p:sp>
        <p:nvSpPr>
          <p:cNvPr id="9" name="Slide Number Placeholder 5"/>
          <p:cNvSpPr>
            <a:spLocks noGrp="1"/>
          </p:cNvSpPr>
          <p:nvPr>
            <p:ph type="sldNum" sz="quarter" idx="12"/>
          </p:nvPr>
        </p:nvSpPr>
        <p:spPr/>
        <p:txBody>
          <a:bodyPr/>
          <a:lstStyle>
            <a:lvl1pPr>
              <a:defRPr/>
            </a:lvl1pPr>
          </a:lstStyle>
          <a:p>
            <a:pPr>
              <a:defRPr/>
            </a:pPr>
            <a:fld id="{91D9EE4B-2288-4C48-8ACB-F46FC4AABEC8}" type="slidenum">
              <a:rPr lang="da-DK"/>
              <a:pPr>
                <a:defRPr/>
              </a:pPr>
              <a:t>‹nr.›</a:t>
            </a:fld>
            <a:endParaRPr lang="da-DK"/>
          </a:p>
        </p:txBody>
      </p:sp>
    </p:spTree>
    <p:extLst>
      <p:ext uri="{BB962C8B-B14F-4D97-AF65-F5344CB8AC3E}">
        <p14:creationId xmlns:p14="http://schemas.microsoft.com/office/powerpoint/2010/main" val="345628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a:p>
        </p:txBody>
      </p:sp>
      <p:sp>
        <p:nvSpPr>
          <p:cNvPr id="3" name="Date Placeholder 3"/>
          <p:cNvSpPr>
            <a:spLocks noGrp="1"/>
          </p:cNvSpPr>
          <p:nvPr>
            <p:ph type="dt" sz="half" idx="10"/>
          </p:nvPr>
        </p:nvSpPr>
        <p:spPr/>
        <p:txBody>
          <a:bodyPr/>
          <a:lstStyle>
            <a:lvl1pPr>
              <a:defRPr/>
            </a:lvl1pPr>
          </a:lstStyle>
          <a:p>
            <a:pPr>
              <a:defRPr/>
            </a:pPr>
            <a:endParaRPr lang="da-DK"/>
          </a:p>
        </p:txBody>
      </p:sp>
      <p:sp>
        <p:nvSpPr>
          <p:cNvPr id="4" name="Footer Placeholder 4"/>
          <p:cNvSpPr>
            <a:spLocks noGrp="1"/>
          </p:cNvSpPr>
          <p:nvPr>
            <p:ph type="ftr" sz="quarter" idx="11"/>
          </p:nvPr>
        </p:nvSpPr>
        <p:spPr/>
        <p:txBody>
          <a:bodyPr/>
          <a:lstStyle>
            <a:lvl1pPr>
              <a:defRPr/>
            </a:lvl1pPr>
          </a:lstStyle>
          <a:p>
            <a:pPr>
              <a:defRPr/>
            </a:pPr>
            <a:endParaRPr lang="da-DK"/>
          </a:p>
        </p:txBody>
      </p:sp>
      <p:sp>
        <p:nvSpPr>
          <p:cNvPr id="5" name="Slide Number Placeholder 5"/>
          <p:cNvSpPr>
            <a:spLocks noGrp="1"/>
          </p:cNvSpPr>
          <p:nvPr>
            <p:ph type="sldNum" sz="quarter" idx="12"/>
          </p:nvPr>
        </p:nvSpPr>
        <p:spPr/>
        <p:txBody>
          <a:bodyPr/>
          <a:lstStyle>
            <a:lvl1pPr>
              <a:defRPr/>
            </a:lvl1pPr>
          </a:lstStyle>
          <a:p>
            <a:pPr>
              <a:defRPr/>
            </a:pPr>
            <a:fld id="{9CAE37F0-09E3-470B-BAAB-4CB690AAB895}" type="slidenum">
              <a:rPr lang="da-DK"/>
              <a:pPr>
                <a:defRPr/>
              </a:pPr>
              <a:t>‹nr.›</a:t>
            </a:fld>
            <a:endParaRPr lang="da-DK"/>
          </a:p>
        </p:txBody>
      </p:sp>
    </p:spTree>
    <p:extLst>
      <p:ext uri="{BB962C8B-B14F-4D97-AF65-F5344CB8AC3E}">
        <p14:creationId xmlns:p14="http://schemas.microsoft.com/office/powerpoint/2010/main" val="2825591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da-DK"/>
          </a:p>
        </p:txBody>
      </p:sp>
      <p:sp>
        <p:nvSpPr>
          <p:cNvPr id="3" name="Footer Placeholder 4"/>
          <p:cNvSpPr>
            <a:spLocks noGrp="1"/>
          </p:cNvSpPr>
          <p:nvPr>
            <p:ph type="ftr" sz="quarter" idx="11"/>
          </p:nvPr>
        </p:nvSpPr>
        <p:spPr/>
        <p:txBody>
          <a:bodyPr/>
          <a:lstStyle>
            <a:lvl1pPr>
              <a:defRPr/>
            </a:lvl1pPr>
          </a:lstStyle>
          <a:p>
            <a:pPr>
              <a:defRPr/>
            </a:pPr>
            <a:endParaRPr lang="da-DK"/>
          </a:p>
        </p:txBody>
      </p:sp>
      <p:sp>
        <p:nvSpPr>
          <p:cNvPr id="4" name="Slide Number Placeholder 5"/>
          <p:cNvSpPr>
            <a:spLocks noGrp="1"/>
          </p:cNvSpPr>
          <p:nvPr>
            <p:ph type="sldNum" sz="quarter" idx="12"/>
          </p:nvPr>
        </p:nvSpPr>
        <p:spPr/>
        <p:txBody>
          <a:bodyPr/>
          <a:lstStyle>
            <a:lvl1pPr>
              <a:defRPr/>
            </a:lvl1pPr>
          </a:lstStyle>
          <a:p>
            <a:pPr>
              <a:defRPr/>
            </a:pPr>
            <a:fld id="{D4AB7FEF-E692-4535-B756-A16F8B5D0D36}" type="slidenum">
              <a:rPr lang="da-DK"/>
              <a:pPr>
                <a:defRPr/>
              </a:pPr>
              <a:t>‹nr.›</a:t>
            </a:fld>
            <a:endParaRPr lang="da-DK"/>
          </a:p>
        </p:txBody>
      </p:sp>
    </p:spTree>
    <p:extLst>
      <p:ext uri="{BB962C8B-B14F-4D97-AF65-F5344CB8AC3E}">
        <p14:creationId xmlns:p14="http://schemas.microsoft.com/office/powerpoint/2010/main" val="992216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da-DK"/>
              <a:t>Klik for at redigere i master</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48" name="Date Placeholder 4"/>
          <p:cNvSpPr>
            <a:spLocks noGrp="1"/>
          </p:cNvSpPr>
          <p:nvPr>
            <p:ph type="dt" sz="half" idx="10"/>
          </p:nvPr>
        </p:nvSpPr>
        <p:spPr/>
        <p:txBody>
          <a:bodyPr/>
          <a:lstStyle>
            <a:lvl1pPr>
              <a:defRPr/>
            </a:lvl1pPr>
          </a:lstStyle>
          <a:p>
            <a:pPr>
              <a:defRPr/>
            </a:pPr>
            <a:endParaRPr lang="da-DK"/>
          </a:p>
        </p:txBody>
      </p:sp>
      <p:sp>
        <p:nvSpPr>
          <p:cNvPr id="49" name="Slide Number Placeholder 6"/>
          <p:cNvSpPr>
            <a:spLocks noGrp="1"/>
          </p:cNvSpPr>
          <p:nvPr>
            <p:ph type="sldNum" sz="quarter" idx="11"/>
          </p:nvPr>
        </p:nvSpPr>
        <p:spPr/>
        <p:txBody>
          <a:bodyPr/>
          <a:lstStyle>
            <a:lvl1pPr>
              <a:defRPr/>
            </a:lvl1pPr>
          </a:lstStyle>
          <a:p>
            <a:pPr>
              <a:defRPr/>
            </a:pPr>
            <a:fld id="{7D856FEA-5D6D-4186-AC83-404CA1E69F4B}" type="slidenum">
              <a:rPr lang="da-DK"/>
              <a:pPr>
                <a:defRPr/>
              </a:pPr>
              <a:t>‹nr.›</a:t>
            </a:fld>
            <a:endParaRPr lang="da-DK"/>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da-DK"/>
          </a:p>
        </p:txBody>
      </p:sp>
    </p:spTree>
    <p:extLst>
      <p:ext uri="{BB962C8B-B14F-4D97-AF65-F5344CB8AC3E}">
        <p14:creationId xmlns:p14="http://schemas.microsoft.com/office/powerpoint/2010/main" val="1210739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da-DK"/>
              <a:t>Klik for at redigere i master</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a:t>Klik på ikonet for at tilføje et billede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48" name="Date Placeholder 4"/>
          <p:cNvSpPr>
            <a:spLocks noGrp="1"/>
          </p:cNvSpPr>
          <p:nvPr>
            <p:ph type="dt" sz="half" idx="10"/>
          </p:nvPr>
        </p:nvSpPr>
        <p:spPr/>
        <p:txBody>
          <a:bodyPr/>
          <a:lstStyle>
            <a:lvl1pPr>
              <a:defRPr/>
            </a:lvl1pPr>
          </a:lstStyle>
          <a:p>
            <a:pPr>
              <a:defRPr/>
            </a:pPr>
            <a:endParaRPr lang="da-DK"/>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da-DK"/>
          </a:p>
        </p:txBody>
      </p:sp>
      <p:sp>
        <p:nvSpPr>
          <p:cNvPr id="50" name="Slide Number Placeholder 6"/>
          <p:cNvSpPr>
            <a:spLocks noGrp="1"/>
          </p:cNvSpPr>
          <p:nvPr>
            <p:ph type="sldNum" sz="quarter" idx="12"/>
          </p:nvPr>
        </p:nvSpPr>
        <p:spPr/>
        <p:txBody>
          <a:bodyPr/>
          <a:lstStyle>
            <a:lvl1pPr>
              <a:defRPr/>
            </a:lvl1pPr>
          </a:lstStyle>
          <a:p>
            <a:pPr>
              <a:defRPr/>
            </a:pPr>
            <a:fld id="{65DFACFA-8360-4DAA-8557-349F7693D5A0}" type="slidenum">
              <a:rPr lang="da-DK"/>
              <a:pPr>
                <a:defRPr/>
              </a:pPr>
              <a:t>‹nr.›</a:t>
            </a:fld>
            <a:endParaRPr lang="da-DK"/>
          </a:p>
        </p:txBody>
      </p:sp>
    </p:spTree>
    <p:extLst>
      <p:ext uri="{BB962C8B-B14F-4D97-AF65-F5344CB8AC3E}">
        <p14:creationId xmlns:p14="http://schemas.microsoft.com/office/powerpoint/2010/main" val="167123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2F35F"/>
            </a:gs>
            <a:gs pos="62000">
              <a:srgbClr val="92BE3F"/>
            </a:gs>
            <a:gs pos="100000">
              <a:srgbClr val="80A33D"/>
            </a:gs>
          </a:gsLst>
          <a:lin ang="5400000"/>
        </a:gradFill>
        <a:effectLst/>
      </p:bgPr>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a-DK" altLang="da-DK"/>
              <a:t>Klik for at redigere i master</a:t>
            </a:r>
            <a:endParaRPr lang="en-US" altLang="da-DK"/>
          </a:p>
        </p:txBody>
      </p:sp>
      <p:sp>
        <p:nvSpPr>
          <p:cNvPr id="1031" name="Text Placeholder 2"/>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da-DK"/>
              <a:t>Klik for at redigere i master</a:t>
            </a:r>
          </a:p>
          <a:p>
            <a:pPr lvl="1"/>
            <a:r>
              <a:rPr lang="da-DK" altLang="da-DK"/>
              <a:t>Andet niveau</a:t>
            </a:r>
          </a:p>
          <a:p>
            <a:pPr lvl="2"/>
            <a:r>
              <a:rPr lang="da-DK" altLang="da-DK"/>
              <a:t>Tredje niveau</a:t>
            </a:r>
          </a:p>
          <a:p>
            <a:pPr lvl="3"/>
            <a:r>
              <a:rPr lang="da-DK" altLang="da-DK"/>
              <a:t>Fjerde niveau</a:t>
            </a:r>
          </a:p>
          <a:p>
            <a:pPr lvl="4"/>
            <a:r>
              <a:rPr lang="da-DK" altLang="da-DK"/>
              <a:t>Femte niveau</a:t>
            </a:r>
            <a:endParaRPr lang="en-US" altLang="da-DK"/>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a:defRPr sz="1200">
                <a:solidFill>
                  <a:srgbClr val="FEFEFE"/>
                </a:solidFill>
                <a:latin typeface="Arial" charset="0"/>
              </a:defRPr>
            </a:lvl1pPr>
          </a:lstStyle>
          <a:p>
            <a:pPr>
              <a:defRPr/>
            </a:pPr>
            <a:endParaRPr lang="da-DK"/>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a:defRPr sz="1200">
                <a:solidFill>
                  <a:schemeClr val="accent1"/>
                </a:solidFill>
                <a:latin typeface="Arial" charset="0"/>
              </a:defRPr>
            </a:lvl1pPr>
          </a:lstStyle>
          <a:p>
            <a:pPr>
              <a:defRPr/>
            </a:pPr>
            <a:endParaRPr lang="da-DK"/>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a:defRPr sz="1200">
                <a:solidFill>
                  <a:srgbClr val="FEFEFE"/>
                </a:solidFill>
                <a:latin typeface="Arial" charset="0"/>
              </a:defRPr>
            </a:lvl1pPr>
          </a:lstStyle>
          <a:p>
            <a:pPr>
              <a:defRPr/>
            </a:pPr>
            <a:fld id="{E927E026-E38D-4997-953B-073B30BF5921}"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856" r:id="rId1"/>
    <p:sldLayoutId id="2147483848" r:id="rId2"/>
    <p:sldLayoutId id="2147483849" r:id="rId3"/>
    <p:sldLayoutId id="2147483850" r:id="rId4"/>
    <p:sldLayoutId id="2147483851" r:id="rId5"/>
    <p:sldLayoutId id="2147483852" r:id="rId6"/>
    <p:sldLayoutId id="2147483853" r:id="rId7"/>
    <p:sldLayoutId id="2147483857" r:id="rId8"/>
    <p:sldLayoutId id="2147483858" r:id="rId9"/>
    <p:sldLayoutId id="2147483854" r:id="rId10"/>
    <p:sldLayoutId id="2147483855"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3"/>
          <p:cNvSpPr>
            <a:spLocks noGrp="1"/>
          </p:cNvSpPr>
          <p:nvPr>
            <p:ph type="ctrTitle"/>
          </p:nvPr>
        </p:nvSpPr>
        <p:spPr>
          <a:xfrm>
            <a:off x="4733925" y="2708275"/>
            <a:ext cx="3313113" cy="1701800"/>
          </a:xfrm>
        </p:spPr>
        <p:txBody>
          <a:bodyPr/>
          <a:lstStyle/>
          <a:p>
            <a:pPr algn="ctr" eaLnBrk="1" hangingPunct="1"/>
            <a:r>
              <a:rPr lang="da-DK" altLang="da-DK" b="1" i="1" u="sng" dirty="0">
                <a:solidFill>
                  <a:schemeClr val="tx1"/>
                </a:solidFill>
              </a:rPr>
              <a:t>AT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0" y="-531813"/>
            <a:ext cx="4176713" cy="4062413"/>
          </a:xfrm>
        </p:spPr>
        <p:txBody>
          <a:bodyPr/>
          <a:lstStyle/>
          <a:p>
            <a:pPr eaLnBrk="1" hangingPunct="1"/>
            <a:r>
              <a:rPr lang="da-DK" altLang="da-DK"/>
              <a:t>Er der forskel på højdetilvæksten hos drenge og piger?</a:t>
            </a:r>
          </a:p>
        </p:txBody>
      </p:sp>
      <p:pic>
        <p:nvPicPr>
          <p:cNvPr id="14339" name="Picture 4" descr="scan0005"/>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l="52022" t="56242" b="4889"/>
          <a:stretch>
            <a:fillRect/>
          </a:stretch>
        </p:blipFill>
        <p:spPr>
          <a:xfrm>
            <a:off x="539750" y="549275"/>
            <a:ext cx="3959225" cy="5689600"/>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8750"/>
            <a:ext cx="8229600" cy="2046288"/>
          </a:xfrm>
        </p:spPr>
        <p:txBody>
          <a:bodyPr/>
          <a:lstStyle/>
          <a:p>
            <a:pPr eaLnBrk="1" hangingPunct="1"/>
            <a:r>
              <a:rPr lang="da-DK" altLang="da-DK"/>
              <a:t>Andre idéer:</a:t>
            </a:r>
            <a:br>
              <a:rPr lang="da-DK" altLang="da-DK"/>
            </a:br>
            <a:r>
              <a:rPr lang="da-DK" altLang="da-DK" sz="3600"/>
              <a:t>Hvilke sammenhæng er der mellem følgende mål og køn eller alder?</a:t>
            </a:r>
          </a:p>
        </p:txBody>
      </p:sp>
      <p:sp>
        <p:nvSpPr>
          <p:cNvPr id="15363" name="Rectangle 3"/>
          <p:cNvSpPr>
            <a:spLocks noGrp="1" noChangeArrowheads="1"/>
          </p:cNvSpPr>
          <p:nvPr>
            <p:ph type="body" idx="1"/>
          </p:nvPr>
        </p:nvSpPr>
        <p:spPr>
          <a:xfrm>
            <a:off x="457200" y="2349500"/>
            <a:ext cx="8229600" cy="3781425"/>
          </a:xfrm>
        </p:spPr>
        <p:txBody>
          <a:bodyPr/>
          <a:lstStyle/>
          <a:p>
            <a:pPr eaLnBrk="1" hangingPunct="1">
              <a:lnSpc>
                <a:spcPct val="90000"/>
              </a:lnSpc>
            </a:pPr>
            <a:r>
              <a:rPr lang="da-DK" altLang="da-DK"/>
              <a:t>Kropshøjde</a:t>
            </a:r>
          </a:p>
          <a:p>
            <a:pPr eaLnBrk="1" hangingPunct="1">
              <a:lnSpc>
                <a:spcPct val="90000"/>
              </a:lnSpc>
            </a:pPr>
            <a:r>
              <a:rPr lang="da-DK" altLang="da-DK"/>
              <a:t>Hoftebredde</a:t>
            </a:r>
          </a:p>
          <a:p>
            <a:pPr eaLnBrk="1" hangingPunct="1">
              <a:lnSpc>
                <a:spcPct val="90000"/>
              </a:lnSpc>
            </a:pPr>
            <a:r>
              <a:rPr lang="da-DK" altLang="da-DK"/>
              <a:t>Springhøjde</a:t>
            </a:r>
          </a:p>
          <a:p>
            <a:pPr eaLnBrk="1" hangingPunct="1">
              <a:lnSpc>
                <a:spcPct val="90000"/>
              </a:lnSpc>
            </a:pPr>
            <a:r>
              <a:rPr lang="da-DK" altLang="da-DK"/>
              <a:t>Hofteomkreds</a:t>
            </a:r>
          </a:p>
          <a:p>
            <a:pPr eaLnBrk="1" hangingPunct="1">
              <a:lnSpc>
                <a:spcPct val="90000"/>
              </a:lnSpc>
            </a:pPr>
            <a:r>
              <a:rPr lang="da-DK" altLang="da-DK"/>
              <a:t>Kondital </a:t>
            </a:r>
          </a:p>
          <a:p>
            <a:pPr eaLnBrk="1" hangingPunct="1">
              <a:lnSpc>
                <a:spcPct val="90000"/>
              </a:lnSpc>
            </a:pPr>
            <a:r>
              <a:rPr lang="da-DK" altLang="da-DK"/>
              <a:t>Muskelstyrke </a:t>
            </a:r>
          </a:p>
          <a:p>
            <a:pPr eaLnBrk="1" hangingPunct="1">
              <a:lnSpc>
                <a:spcPct val="90000"/>
              </a:lnSpc>
            </a:pPr>
            <a:r>
              <a:rPr lang="da-DK" altLang="da-DK"/>
              <a:t>BMI</a:t>
            </a:r>
          </a:p>
          <a:p>
            <a:pPr eaLnBrk="1" hangingPunct="1">
              <a:lnSpc>
                <a:spcPct val="90000"/>
              </a:lnSpc>
            </a:pPr>
            <a:r>
              <a:rPr lang="da-DK" altLang="da-DK"/>
              <a:t>Kastelængde</a:t>
            </a:r>
          </a:p>
          <a:p>
            <a:pPr eaLnBrk="1" hangingPunct="1">
              <a:lnSpc>
                <a:spcPct val="90000"/>
              </a:lnSpc>
            </a:pPr>
            <a:r>
              <a:rPr lang="da-DK" altLang="da-DK"/>
              <a:t>Arm- og benlængde</a:t>
            </a:r>
          </a:p>
          <a:p>
            <a:pPr eaLnBrk="1" hangingPunct="1">
              <a:lnSpc>
                <a:spcPct val="90000"/>
              </a:lnSpc>
              <a:buFont typeface="Wingdings" pitchFamily="2" charset="2"/>
              <a:buNone/>
            </a:pPr>
            <a:r>
              <a:rPr lang="da-DK" altLang="da-DK"/>
              <a:t/>
            </a:r>
            <a:br>
              <a:rPr lang="da-DK" altLang="da-DK"/>
            </a:br>
            <a:endParaRPr lang="da-DK" altLang="da-DK"/>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42988" y="1027113"/>
            <a:ext cx="7024687" cy="745703"/>
          </a:xfrm>
        </p:spPr>
        <p:txBody>
          <a:bodyPr/>
          <a:lstStyle/>
          <a:p>
            <a:pPr eaLnBrk="1" hangingPunct="1"/>
            <a:r>
              <a:rPr lang="da-DK" altLang="da-DK" dirty="0"/>
              <a:t>Opgaven skal indeholde:</a:t>
            </a:r>
          </a:p>
        </p:txBody>
      </p:sp>
      <p:sp>
        <p:nvSpPr>
          <p:cNvPr id="16387" name="Rectangle 3"/>
          <p:cNvSpPr>
            <a:spLocks noGrp="1" noChangeArrowheads="1"/>
          </p:cNvSpPr>
          <p:nvPr>
            <p:ph type="body" idx="1"/>
          </p:nvPr>
        </p:nvSpPr>
        <p:spPr/>
        <p:txBody>
          <a:bodyPr/>
          <a:lstStyle/>
          <a:p>
            <a:pPr lvl="1" eaLnBrk="1" hangingPunct="1"/>
            <a:r>
              <a:rPr lang="da-DK" altLang="da-DK" dirty="0"/>
              <a:t>Problemformulering, der naturligt bliver udgangspunkt for de biometriske undersøgelser I laver</a:t>
            </a:r>
          </a:p>
          <a:p>
            <a:pPr lvl="1" eaLnBrk="1" hangingPunct="1"/>
            <a:endParaRPr lang="da-DK" altLang="da-DK" dirty="0"/>
          </a:p>
          <a:p>
            <a:pPr lvl="1" eaLnBrk="1" hangingPunct="1"/>
            <a:r>
              <a:rPr lang="da-DK" altLang="da-DK" i="1" dirty="0"/>
              <a:t>Kan/skal</a:t>
            </a:r>
            <a:r>
              <a:rPr lang="da-DK" altLang="da-DK" dirty="0"/>
              <a:t> inddrage beregninger af middelværdi, fremstilling af stolpediagrammer, grafer og regression. </a:t>
            </a:r>
          </a:p>
          <a:p>
            <a:pPr lvl="1" eaLnBrk="1" hangingPunct="1"/>
            <a:endParaRPr lang="da-DK" altLang="da-DK" dirty="0"/>
          </a:p>
          <a:p>
            <a:pPr lvl="1" eaLnBrk="1" hangingPunct="1"/>
            <a:r>
              <a:rPr lang="da-DK" altLang="da-DK" i="1" dirty="0"/>
              <a:t>skal</a:t>
            </a:r>
            <a:r>
              <a:rPr lang="da-DK" altLang="da-DK" dirty="0"/>
              <a:t> også give en fysiologisk forklaring på hvad forskellene kan skyldes. </a:t>
            </a:r>
          </a:p>
          <a:p>
            <a:pPr lvl="1" eaLnBrk="1" hangingPunct="1"/>
            <a:endParaRPr lang="da-DK" altLang="da-DK"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Dagens produkt</a:t>
            </a:r>
          </a:p>
        </p:txBody>
      </p:sp>
      <p:sp>
        <p:nvSpPr>
          <p:cNvPr id="3" name="Pladsholder til indhold 2"/>
          <p:cNvSpPr>
            <a:spLocks noGrp="1"/>
          </p:cNvSpPr>
          <p:nvPr>
            <p:ph idx="1"/>
          </p:nvPr>
        </p:nvSpPr>
        <p:spPr/>
        <p:txBody>
          <a:bodyPr/>
          <a:lstStyle/>
          <a:p>
            <a:r>
              <a:rPr lang="da-DK" dirty="0"/>
              <a:t>Mandag: </a:t>
            </a:r>
            <a:r>
              <a:rPr lang="da-DK" b="1" dirty="0"/>
              <a:t>Råskitse til problemformulering</a:t>
            </a:r>
          </a:p>
          <a:p>
            <a:r>
              <a:rPr lang="da-DK" dirty="0"/>
              <a:t>Tirsdag: </a:t>
            </a:r>
            <a:r>
              <a:rPr lang="da-DK" b="1" dirty="0"/>
              <a:t>Måleresultater + endelig problemformulering</a:t>
            </a:r>
            <a:r>
              <a:rPr lang="da-DK" dirty="0"/>
              <a:t>(opdater google-</a:t>
            </a:r>
            <a:r>
              <a:rPr lang="da-DK" dirty="0" err="1"/>
              <a:t>doc</a:t>
            </a:r>
            <a:r>
              <a:rPr lang="da-DK" dirty="0"/>
              <a:t>)</a:t>
            </a:r>
          </a:p>
          <a:p>
            <a:r>
              <a:rPr lang="da-DK" dirty="0"/>
              <a:t>Onsdag: </a:t>
            </a:r>
            <a:r>
              <a:rPr lang="da-DK" b="1" dirty="0"/>
              <a:t>Resultater fra databehandling</a:t>
            </a:r>
            <a:endParaRPr lang="da-DK" dirty="0"/>
          </a:p>
          <a:p>
            <a:r>
              <a:rPr lang="da-DK" dirty="0"/>
              <a:t>Torsdag: </a:t>
            </a:r>
            <a:r>
              <a:rPr lang="da-DK" b="1" dirty="0"/>
              <a:t>Synopsis til fremlæggelse</a:t>
            </a:r>
          </a:p>
          <a:p>
            <a:endParaRPr lang="da-DK" b="1" dirty="0"/>
          </a:p>
          <a:p>
            <a:r>
              <a:rPr lang="da-DK" dirty="0"/>
              <a:t>Hver dag skal et google Docs dokument opdateres med overstående.</a:t>
            </a:r>
          </a:p>
        </p:txBody>
      </p:sp>
    </p:spTree>
    <p:extLst>
      <p:ext uri="{BB962C8B-B14F-4D97-AF65-F5344CB8AC3E}">
        <p14:creationId xmlns:p14="http://schemas.microsoft.com/office/powerpoint/2010/main" val="1453292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2988" y="1027113"/>
            <a:ext cx="7024687" cy="961727"/>
          </a:xfrm>
        </p:spPr>
        <p:txBody>
          <a:bodyPr/>
          <a:lstStyle/>
          <a:p>
            <a:r>
              <a:rPr lang="da-DK" dirty="0"/>
              <a:t>Grupper		</a:t>
            </a:r>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1413940570"/>
              </p:ext>
            </p:extLst>
          </p:nvPr>
        </p:nvGraphicFramePr>
        <p:xfrm>
          <a:off x="611560" y="1988839"/>
          <a:ext cx="8064896" cy="4176464"/>
        </p:xfrm>
        <a:graphic>
          <a:graphicData uri="http://schemas.openxmlformats.org/drawingml/2006/table">
            <a:tbl>
              <a:tblPr>
                <a:tableStyleId>{5C22544A-7EE6-4342-B048-85BDC9FD1C3A}</a:tableStyleId>
              </a:tblPr>
              <a:tblGrid>
                <a:gridCol w="772838">
                  <a:extLst>
                    <a:ext uri="{9D8B030D-6E8A-4147-A177-3AD203B41FA5}">
                      <a16:colId xmlns:a16="http://schemas.microsoft.com/office/drawing/2014/main" xmlns="" val="24535899"/>
                    </a:ext>
                  </a:extLst>
                </a:gridCol>
                <a:gridCol w="3803978">
                  <a:extLst>
                    <a:ext uri="{9D8B030D-6E8A-4147-A177-3AD203B41FA5}">
                      <a16:colId xmlns:a16="http://schemas.microsoft.com/office/drawing/2014/main" xmlns="" val="3723226789"/>
                    </a:ext>
                  </a:extLst>
                </a:gridCol>
                <a:gridCol w="1574544">
                  <a:extLst>
                    <a:ext uri="{9D8B030D-6E8A-4147-A177-3AD203B41FA5}">
                      <a16:colId xmlns:a16="http://schemas.microsoft.com/office/drawing/2014/main" xmlns="" val="397775245"/>
                    </a:ext>
                  </a:extLst>
                </a:gridCol>
                <a:gridCol w="1913536">
                  <a:extLst>
                    <a:ext uri="{9D8B030D-6E8A-4147-A177-3AD203B41FA5}">
                      <a16:colId xmlns:a16="http://schemas.microsoft.com/office/drawing/2014/main" xmlns="" val="1306011753"/>
                    </a:ext>
                  </a:extLst>
                </a:gridCol>
              </a:tblGrid>
              <a:tr h="852535">
                <a:tc>
                  <a:txBody>
                    <a:bodyPr/>
                    <a:lstStyle/>
                    <a:p>
                      <a:pPr>
                        <a:lnSpc>
                          <a:spcPct val="115000"/>
                        </a:lnSpc>
                        <a:spcAft>
                          <a:spcPts val="1000"/>
                        </a:spcAft>
                      </a:pPr>
                      <a:r>
                        <a:rPr lang="da-DK" sz="1100">
                          <a:effectLst/>
                        </a:rPr>
                        <a:t>Gruppe</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a-DK" sz="1100">
                          <a:effectLst/>
                        </a:rPr>
                        <a:t>Deltagere</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a-DK" sz="1100">
                          <a:effectLst/>
                        </a:rPr>
                        <a:t>Opponentgrupper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a-DK" sz="1100">
                          <a:effectLst/>
                        </a:rPr>
                        <a:t>Fremlæggelse kl.</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338800286"/>
                  </a:ext>
                </a:extLst>
              </a:tr>
              <a:tr h="852535">
                <a:tc>
                  <a:txBody>
                    <a:bodyPr/>
                    <a:lstStyle/>
                    <a:p>
                      <a:pPr>
                        <a:lnSpc>
                          <a:spcPct val="115000"/>
                        </a:lnSpc>
                        <a:spcAft>
                          <a:spcPts val="1000"/>
                        </a:spcAft>
                      </a:pPr>
                      <a:r>
                        <a:rPr lang="de-DE" sz="1100">
                          <a:effectLst/>
                        </a:rPr>
                        <a:t>1</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457200">
                        <a:lnSpc>
                          <a:spcPct val="115000"/>
                        </a:lnSpc>
                        <a:spcAft>
                          <a:spcPts val="1000"/>
                        </a:spcAft>
                      </a:pPr>
                      <a:r>
                        <a:rPr lang="en-US" sz="1100">
                          <a:effectLst/>
                        </a:rPr>
                        <a:t>Sigurd, Alberte Ø, Marianne, Joachim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e-DE" sz="1100">
                          <a:effectLst/>
                        </a:rPr>
                        <a:t>6</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e-DE" sz="1100">
                          <a:effectLst/>
                        </a:rPr>
                        <a:t>8.15</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907302398"/>
                  </a:ext>
                </a:extLst>
              </a:tr>
              <a:tr h="411899">
                <a:tc>
                  <a:txBody>
                    <a:bodyPr/>
                    <a:lstStyle/>
                    <a:p>
                      <a:pPr>
                        <a:lnSpc>
                          <a:spcPct val="115000"/>
                        </a:lnSpc>
                        <a:spcAft>
                          <a:spcPts val="1000"/>
                        </a:spcAft>
                      </a:pPr>
                      <a:r>
                        <a:rPr lang="de-DE" sz="1100">
                          <a:effectLst/>
                        </a:rPr>
                        <a:t>2</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457200">
                        <a:lnSpc>
                          <a:spcPct val="115000"/>
                        </a:lnSpc>
                        <a:spcAft>
                          <a:spcPts val="1000"/>
                        </a:spcAft>
                      </a:pPr>
                      <a:r>
                        <a:rPr lang="da-DK" sz="1100">
                          <a:effectLst/>
                        </a:rPr>
                        <a:t>Andrea, Lukas Ø, Mathilde, Jara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e-DE" sz="1100">
                          <a:effectLst/>
                        </a:rPr>
                        <a:t>5</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e-DE" sz="1100">
                          <a:effectLst/>
                        </a:rPr>
                        <a:t>8.40</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3856896712"/>
                  </a:ext>
                </a:extLst>
              </a:tr>
              <a:tr h="411899">
                <a:tc>
                  <a:txBody>
                    <a:bodyPr/>
                    <a:lstStyle/>
                    <a:p>
                      <a:pPr>
                        <a:lnSpc>
                          <a:spcPct val="115000"/>
                        </a:lnSpc>
                        <a:spcAft>
                          <a:spcPts val="1000"/>
                        </a:spcAft>
                      </a:pPr>
                      <a:r>
                        <a:rPr lang="de-DE" sz="1100">
                          <a:effectLst/>
                        </a:rPr>
                        <a:t>3</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457200">
                        <a:lnSpc>
                          <a:spcPct val="115000"/>
                        </a:lnSpc>
                        <a:spcAft>
                          <a:spcPts val="1000"/>
                        </a:spcAft>
                      </a:pPr>
                      <a:r>
                        <a:rPr lang="en-US" sz="1100">
                          <a:effectLst/>
                        </a:rPr>
                        <a:t>Ida, Line, Lukas R, Rasmus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e-DE" sz="1100">
                          <a:effectLst/>
                        </a:rPr>
                        <a:t>4</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e-DE" sz="1100">
                          <a:effectLst/>
                        </a:rPr>
                        <a:t>9.05</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3216705142"/>
                  </a:ext>
                </a:extLst>
              </a:tr>
              <a:tr h="411899">
                <a:tc>
                  <a:txBody>
                    <a:bodyPr/>
                    <a:lstStyle/>
                    <a:p>
                      <a:pPr>
                        <a:lnSpc>
                          <a:spcPct val="115000"/>
                        </a:lnSpc>
                        <a:spcAft>
                          <a:spcPts val="1000"/>
                        </a:spcAft>
                      </a:pPr>
                      <a:r>
                        <a:rPr lang="de-DE" sz="11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457200">
                        <a:lnSpc>
                          <a:spcPct val="115000"/>
                        </a:lnSpc>
                        <a:spcAft>
                          <a:spcPts val="1000"/>
                        </a:spcAft>
                      </a:pPr>
                      <a:r>
                        <a:rPr lang="en-US" sz="11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a-DK" sz="11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e-DE" sz="1100">
                          <a:effectLst/>
                        </a:rPr>
                        <a:t>9.30</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720191447"/>
                  </a:ext>
                </a:extLst>
              </a:tr>
              <a:tr h="411899">
                <a:tc>
                  <a:txBody>
                    <a:bodyPr/>
                    <a:lstStyle/>
                    <a:p>
                      <a:pPr>
                        <a:lnSpc>
                          <a:spcPct val="115000"/>
                        </a:lnSpc>
                        <a:spcAft>
                          <a:spcPts val="1000"/>
                        </a:spcAft>
                      </a:pPr>
                      <a:r>
                        <a:rPr lang="de-DE" sz="1100">
                          <a:effectLst/>
                        </a:rPr>
                        <a:t>4</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457200">
                        <a:lnSpc>
                          <a:spcPct val="115000"/>
                        </a:lnSpc>
                        <a:spcAft>
                          <a:spcPts val="1000"/>
                        </a:spcAft>
                      </a:pPr>
                      <a:r>
                        <a:rPr lang="da-DK" sz="1100">
                          <a:effectLst/>
                        </a:rPr>
                        <a:t>Alberte K, Mie, Henrik, Maria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en-US" sz="1100">
                          <a:effectLst/>
                        </a:rPr>
                        <a:t>3</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e-DE" sz="1100">
                          <a:effectLst/>
                        </a:rPr>
                        <a:t>9.40</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4285164400"/>
                  </a:ext>
                </a:extLst>
              </a:tr>
              <a:tr h="411899">
                <a:tc>
                  <a:txBody>
                    <a:bodyPr/>
                    <a:lstStyle/>
                    <a:p>
                      <a:pPr>
                        <a:lnSpc>
                          <a:spcPct val="115000"/>
                        </a:lnSpc>
                        <a:spcAft>
                          <a:spcPts val="1000"/>
                        </a:spcAft>
                      </a:pPr>
                      <a:r>
                        <a:rPr lang="de-DE" sz="1100">
                          <a:effectLst/>
                        </a:rPr>
                        <a:t>5</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457200">
                        <a:lnSpc>
                          <a:spcPct val="115000"/>
                        </a:lnSpc>
                        <a:spcAft>
                          <a:spcPts val="1000"/>
                        </a:spcAft>
                      </a:pPr>
                      <a:r>
                        <a:rPr lang="da-DK" sz="1100">
                          <a:effectLst/>
                        </a:rPr>
                        <a:t>Anders, </a:t>
                      </a:r>
                      <a:r>
                        <a:rPr lang="en-US" sz="1100">
                          <a:effectLst/>
                        </a:rPr>
                        <a:t>Cecillie</a:t>
                      </a:r>
                      <a:r>
                        <a:rPr lang="da-DK" sz="1100">
                          <a:effectLst/>
                        </a:rPr>
                        <a:t>, Tilde, Freja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a-DK" sz="1100">
                          <a:effectLst/>
                        </a:rPr>
                        <a:t>2</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e-DE" sz="1100">
                          <a:effectLst/>
                        </a:rPr>
                        <a:t>10.05</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2921888168"/>
                  </a:ext>
                </a:extLst>
              </a:tr>
              <a:tr h="411899">
                <a:tc>
                  <a:txBody>
                    <a:bodyPr/>
                    <a:lstStyle/>
                    <a:p>
                      <a:pPr>
                        <a:lnSpc>
                          <a:spcPct val="115000"/>
                        </a:lnSpc>
                        <a:spcAft>
                          <a:spcPts val="1000"/>
                        </a:spcAft>
                      </a:pPr>
                      <a:r>
                        <a:rPr lang="de-DE" sz="1100">
                          <a:effectLst/>
                        </a:rPr>
                        <a:t>6</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457200">
                        <a:lnSpc>
                          <a:spcPct val="115000"/>
                        </a:lnSpc>
                        <a:spcAft>
                          <a:spcPts val="1000"/>
                        </a:spcAft>
                      </a:pPr>
                      <a:r>
                        <a:rPr lang="da-DK" sz="1100">
                          <a:effectLst/>
                        </a:rPr>
                        <a:t>Ditte, Sandra, Julie, Lucas G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a-DK" sz="1100">
                          <a:effectLst/>
                        </a:rPr>
                        <a:t>1</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1000"/>
                        </a:spcAft>
                      </a:pPr>
                      <a:r>
                        <a:rPr lang="de-DE" sz="1100" dirty="0">
                          <a:effectLst/>
                        </a:rPr>
                        <a:t>10.30</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xmlns="" val="1918633812"/>
                  </a:ext>
                </a:extLst>
              </a:tr>
            </a:tbl>
          </a:graphicData>
        </a:graphic>
      </p:graphicFrame>
    </p:spTree>
    <p:extLst>
      <p:ext uri="{BB962C8B-B14F-4D97-AF65-F5344CB8AC3E}">
        <p14:creationId xmlns:p14="http://schemas.microsoft.com/office/powerpoint/2010/main" val="1097149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r>
              <a:rPr lang="da-DK" altLang="da-DK"/>
              <a:t>Arbejdet med problemformuleringen…</a:t>
            </a:r>
          </a:p>
        </p:txBody>
      </p:sp>
      <p:sp>
        <p:nvSpPr>
          <p:cNvPr id="3" name="Pladsholder til indhold 2"/>
          <p:cNvSpPr>
            <a:spLocks noGrp="1"/>
          </p:cNvSpPr>
          <p:nvPr>
            <p:ph idx="1"/>
          </p:nvPr>
        </p:nvSpPr>
        <p:spPr/>
        <p:txBody>
          <a:bodyPr/>
          <a:lstStyle/>
          <a:p>
            <a:pPr marL="366713" lvl="1" indent="0">
              <a:buFont typeface="Wingdings 2" pitchFamily="18" charset="2"/>
              <a:buNone/>
              <a:defRPr/>
            </a:pPr>
            <a:r>
              <a:rPr lang="da-DK" dirty="0"/>
              <a:t>…foregår i 3 dele</a:t>
            </a:r>
          </a:p>
          <a:p>
            <a:pPr marL="366713" lvl="1" indent="0">
              <a:buFont typeface="Wingdings 2" pitchFamily="18" charset="2"/>
              <a:buNone/>
              <a:defRPr/>
            </a:pPr>
            <a:endParaRPr lang="da-DK" dirty="0"/>
          </a:p>
          <a:p>
            <a:pPr>
              <a:defRPr/>
            </a:pPr>
            <a:r>
              <a:rPr lang="da-DK" dirty="0"/>
              <a:t>PROBLEMFELT</a:t>
            </a:r>
          </a:p>
          <a:p>
            <a:pPr>
              <a:defRPr/>
            </a:pPr>
            <a:endParaRPr lang="da-DK" dirty="0"/>
          </a:p>
          <a:p>
            <a:pPr>
              <a:defRPr/>
            </a:pPr>
            <a:r>
              <a:rPr lang="da-DK" dirty="0"/>
              <a:t>HOVEDSPØRGSMÅL</a:t>
            </a:r>
          </a:p>
          <a:p>
            <a:pPr>
              <a:defRPr/>
            </a:pPr>
            <a:endParaRPr lang="da-DK" dirty="0"/>
          </a:p>
          <a:p>
            <a:pPr>
              <a:defRPr/>
            </a:pPr>
            <a:r>
              <a:rPr lang="da-DK" dirty="0"/>
              <a:t>UNDERSPØRGSMÅL</a:t>
            </a:r>
          </a:p>
          <a:p>
            <a:pPr>
              <a:defRPr/>
            </a:pPr>
            <a:endParaRPr lang="da-DK" dirty="0"/>
          </a:p>
          <a:p>
            <a:pPr lvl="1">
              <a:defRPr/>
            </a:pPr>
            <a:r>
              <a:rPr lang="da-DK" dirty="0"/>
              <a:t>Vi laver nu en øvelse, som leder Jer mod </a:t>
            </a:r>
            <a:r>
              <a:rPr lang="da-DK" b="1" dirty="0"/>
              <a:t>Jeres </a:t>
            </a:r>
            <a:r>
              <a:rPr lang="da-DK" dirty="0"/>
              <a:t>problemformulering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a:xfrm>
            <a:off x="1258888" y="2900363"/>
            <a:ext cx="6637337" cy="1362075"/>
          </a:xfrm>
        </p:spPr>
        <p:txBody>
          <a:bodyPr/>
          <a:lstStyle/>
          <a:p>
            <a:r>
              <a:rPr lang="da-DK" altLang="da-DK"/>
              <a:t>Fra biometri til problemfelt</a:t>
            </a:r>
          </a:p>
        </p:txBody>
      </p:sp>
      <p:sp>
        <p:nvSpPr>
          <p:cNvPr id="3" name="Pladsholder til tekst 2"/>
          <p:cNvSpPr>
            <a:spLocks noGrp="1"/>
          </p:cNvSpPr>
          <p:nvPr>
            <p:ph type="body" idx="1"/>
          </p:nvPr>
        </p:nvSpPr>
        <p:spPr>
          <a:xfrm>
            <a:off x="1258888" y="4267200"/>
            <a:ext cx="6637337" cy="1520825"/>
          </a:xfrm>
        </p:spPr>
        <p:txBody>
          <a:bodyPr/>
          <a:lstStyle/>
          <a:p>
            <a:pPr>
              <a:defRPr/>
            </a:pPr>
            <a:endParaRPr lang="da-DK"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algn="ctr" eaLnBrk="1" fontAlgn="auto" hangingPunct="1">
              <a:spcAft>
                <a:spcPts val="0"/>
              </a:spcAft>
              <a:defRPr/>
            </a:pPr>
            <a:r>
              <a:rPr lang="da-DK" sz="4400" dirty="0"/>
              <a:t>Trin 1 i problemformulering </a:t>
            </a:r>
            <a:br>
              <a:rPr lang="da-DK" sz="4400" dirty="0"/>
            </a:br>
            <a:r>
              <a:rPr lang="da-DK" sz="4400" dirty="0"/>
              <a:t>– Problemfelt –</a:t>
            </a:r>
          </a:p>
        </p:txBody>
      </p:sp>
      <p:sp>
        <p:nvSpPr>
          <p:cNvPr id="19459" name="Pladsholder til indhold 2"/>
          <p:cNvSpPr>
            <a:spLocks noGrp="1"/>
          </p:cNvSpPr>
          <p:nvPr>
            <p:ph idx="1"/>
          </p:nvPr>
        </p:nvSpPr>
        <p:spPr/>
        <p:txBody>
          <a:bodyPr/>
          <a:lstStyle/>
          <a:p>
            <a:pPr eaLnBrk="1" hangingPunct="1"/>
            <a:r>
              <a:rPr lang="da-DK" altLang="da-DK" sz="1600" b="1"/>
              <a:t>Afklaring og afgrænsning af SAGEN</a:t>
            </a:r>
            <a:r>
              <a:rPr lang="da-DK" altLang="da-DK" sz="1600"/>
              <a:t> skal vække læserens interesse, og afgrænse området du arbejder inden for.  </a:t>
            </a:r>
          </a:p>
          <a:p>
            <a:pPr eaLnBrk="1" hangingPunct="1"/>
            <a:r>
              <a:rPr lang="da-DK" altLang="da-DK" sz="1600" b="1"/>
              <a:t>Konkret:</a:t>
            </a:r>
            <a:r>
              <a:rPr lang="da-DK" altLang="da-DK" sz="1600"/>
              <a:t> En kort beskrivelse (5-10 linjer) af hvilket område opgaven befinder sig indenfor. </a:t>
            </a:r>
            <a:endParaRPr lang="da-DK" altLang="da-DK" sz="1600" b="1"/>
          </a:p>
          <a:p>
            <a:pPr eaLnBrk="1" hangingPunct="1"/>
            <a:endParaRPr lang="da-DK" altLang="da-DK" sz="1600"/>
          </a:p>
          <a:p>
            <a:pPr eaLnBrk="1" hangingPunct="1"/>
            <a:r>
              <a:rPr lang="da-DK" altLang="da-DK" sz="1600"/>
              <a:t>Problemfeltet skal starte bredt og generelt, og blive mere specifikt</a:t>
            </a:r>
          </a:p>
          <a:p>
            <a:pPr eaLnBrk="1" hangingPunct="1"/>
            <a:endParaRPr lang="da-DK" altLang="da-DK" sz="1600"/>
          </a:p>
          <a:p>
            <a:pPr eaLnBrk="1" hangingPunct="1"/>
            <a:r>
              <a:rPr lang="da-DK" altLang="da-DK" sz="1600"/>
              <a:t>Eksempel: </a:t>
            </a:r>
            <a:r>
              <a:rPr lang="da-DK" altLang="da-DK" sz="1600" i="1"/>
              <a:t>Migration har været en stor faktor for den verden vi lever i dag. Der har været mange bølger af migration, hvoraf en af de mest kendte nok er immigration i USA i 1800-tallet, hvor mange forskellige folkeslag valgte at søge lykken på det nordamerikanske kontinent. </a:t>
            </a:r>
            <a:endParaRPr lang="da-DK" altLang="da-DK" sz="1600"/>
          </a:p>
          <a:p>
            <a:pPr eaLnBrk="1" hangingPunct="1"/>
            <a:endParaRPr lang="da-DK" altLang="da-DK" sz="16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2"/>
          <p:cNvSpPr>
            <a:spLocks noGrp="1"/>
          </p:cNvSpPr>
          <p:nvPr>
            <p:ph type="title"/>
          </p:nvPr>
        </p:nvSpPr>
        <p:spPr>
          <a:xfrm>
            <a:off x="900113" y="620713"/>
            <a:ext cx="7024687" cy="647700"/>
          </a:xfrm>
        </p:spPr>
        <p:txBody>
          <a:bodyPr/>
          <a:lstStyle/>
          <a:p>
            <a:r>
              <a:rPr lang="da-DK" altLang="da-DK" b="1"/>
              <a:t> </a:t>
            </a:r>
            <a:r>
              <a:rPr lang="da-DK" altLang="da-DK"/>
              <a:t/>
            </a:r>
            <a:br>
              <a:rPr lang="da-DK" altLang="da-DK"/>
            </a:br>
            <a:r>
              <a:rPr lang="da-DK" altLang="da-DK"/>
              <a:t>Problemfelt</a:t>
            </a:r>
          </a:p>
        </p:txBody>
      </p:sp>
      <p:sp>
        <p:nvSpPr>
          <p:cNvPr id="4" name="Pladsholder til indhold 3"/>
          <p:cNvSpPr>
            <a:spLocks noGrp="1"/>
          </p:cNvSpPr>
          <p:nvPr>
            <p:ph idx="1"/>
          </p:nvPr>
        </p:nvSpPr>
        <p:spPr>
          <a:xfrm>
            <a:off x="900113" y="1412875"/>
            <a:ext cx="7775575" cy="5040313"/>
          </a:xfrm>
        </p:spPr>
        <p:txBody>
          <a:bodyPr/>
          <a:lstStyle/>
          <a:p>
            <a:r>
              <a:rPr lang="da-DK" altLang="da-DK"/>
              <a:t>Skriv i </a:t>
            </a:r>
            <a:r>
              <a:rPr lang="da-DK" altLang="da-DK" b="1"/>
              <a:t>7 min</a:t>
            </a:r>
            <a:r>
              <a:rPr lang="da-DK" altLang="da-DK"/>
              <a:t> om alle de interessante vinkler på SAGEN/BIOMETRI ud fra de to fags synsvinkler (biologi og matematik) og ud fra din personlige interesse.  Stikord, idéer, metoder, tekster, erfaringer. </a:t>
            </a:r>
          </a:p>
          <a:p>
            <a:r>
              <a:rPr lang="da-DK" altLang="da-DK"/>
              <a:t>Byt med en sidemand. Læs hans/hendes brainstorm og tilføj 3 nye ideer eller kommentarer til de punkter du finder mest interessant (</a:t>
            </a:r>
            <a:r>
              <a:rPr lang="da-DK" altLang="da-DK" b="1"/>
              <a:t>7 min</a:t>
            </a:r>
            <a:r>
              <a:rPr lang="da-DK" altLang="da-DK"/>
              <a:t>)</a:t>
            </a:r>
          </a:p>
          <a:p>
            <a:r>
              <a:rPr lang="da-DK" altLang="da-DK"/>
              <a:t>Opstil gruppens bedste idé i et mindmap (</a:t>
            </a:r>
            <a:r>
              <a:rPr lang="da-DK" altLang="da-DK" b="1"/>
              <a:t>30 min</a:t>
            </a:r>
            <a:r>
              <a:rPr lang="da-DK" altLang="da-DK"/>
              <a:t>)</a:t>
            </a:r>
          </a:p>
          <a:p>
            <a:r>
              <a:rPr lang="da-DK" altLang="da-DK"/>
              <a:t>Brug strukturen fra Jeres mindmap og skriv i sammenhængende tekst et UDKAST til Jeres PROBLEMFELT på 5-10 linjer. (</a:t>
            </a:r>
            <a:r>
              <a:rPr lang="da-DK" altLang="da-DK" b="1"/>
              <a:t>20 min</a:t>
            </a:r>
            <a:r>
              <a:rPr lang="da-DK" altLang="da-DK"/>
              <a:t>)  </a:t>
            </a:r>
          </a:p>
          <a:p>
            <a:endParaRPr lang="da-DK" altLang="da-DK"/>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ox(in)">
                                      <p:cBhvr>
                                        <p:cTn id="7" dur="500"/>
                                        <p:tgtEl>
                                          <p:spTgt spid="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500"/>
                                        <p:tgtEl>
                                          <p:spTgt spid="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ox(in)">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1258888" y="2900363"/>
            <a:ext cx="6637337" cy="1362075"/>
          </a:xfrm>
        </p:spPr>
        <p:txBody>
          <a:bodyPr/>
          <a:lstStyle/>
          <a:p>
            <a:r>
              <a:rPr lang="da-DK" altLang="da-DK"/>
              <a:t>Fra problemfelt til problemformulering</a:t>
            </a:r>
          </a:p>
        </p:txBody>
      </p:sp>
      <p:sp>
        <p:nvSpPr>
          <p:cNvPr id="3" name="Pladsholder til tekst 2"/>
          <p:cNvSpPr>
            <a:spLocks noGrp="1"/>
          </p:cNvSpPr>
          <p:nvPr>
            <p:ph type="body" idx="1"/>
          </p:nvPr>
        </p:nvSpPr>
        <p:spPr>
          <a:xfrm>
            <a:off x="1258888" y="4267200"/>
            <a:ext cx="6637337" cy="1520825"/>
          </a:xfrm>
        </p:spPr>
        <p:txBody>
          <a:bodyPr/>
          <a:lstStyle/>
          <a:p>
            <a:pPr>
              <a:defRPr/>
            </a:pPr>
            <a:endParaRPr lang="da-D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eaLnBrk="1" hangingPunct="1"/>
            <a:r>
              <a:rPr lang="da-DK" altLang="da-DK" dirty="0"/>
              <a:t>AT - generelt</a:t>
            </a:r>
          </a:p>
        </p:txBody>
      </p:sp>
      <p:sp>
        <p:nvSpPr>
          <p:cNvPr id="6147" name="Pladsholder til indhold 2"/>
          <p:cNvSpPr>
            <a:spLocks noGrp="1"/>
          </p:cNvSpPr>
          <p:nvPr>
            <p:ph idx="1"/>
          </p:nvPr>
        </p:nvSpPr>
        <p:spPr/>
        <p:txBody>
          <a:bodyPr/>
          <a:lstStyle/>
          <a:p>
            <a:pPr eaLnBrk="1" hangingPunct="1"/>
            <a:r>
              <a:rPr lang="da-DK" altLang="da-DK" dirty="0"/>
              <a:t>Først vælges sag indenfor det overordnede tema. </a:t>
            </a:r>
          </a:p>
          <a:p>
            <a:pPr eaLnBrk="1" hangingPunct="1"/>
            <a:endParaRPr lang="da-DK" altLang="da-DK" dirty="0"/>
          </a:p>
          <a:p>
            <a:pPr eaLnBrk="1" hangingPunct="1"/>
            <a:r>
              <a:rPr lang="da-DK" altLang="da-DK" dirty="0"/>
              <a:t>Dernæst vælges fag, der kunne være relevante i forhold til at belyse sagen.</a:t>
            </a:r>
          </a:p>
          <a:p>
            <a:pPr eaLnBrk="1" hangingPunct="1"/>
            <a:endParaRPr lang="da-DK" altLang="da-DK" dirty="0"/>
          </a:p>
          <a:p>
            <a:pPr eaLnBrk="1" hangingPunct="1"/>
            <a:r>
              <a:rPr lang="da-DK" altLang="da-DK" dirty="0"/>
              <a:t>I AT2 er sag og fag valgt, </a:t>
            </a:r>
            <a:r>
              <a:rPr lang="da-DK" altLang="da-DK" b="1" dirty="0"/>
              <a:t>men til eksamen skal I selv vælge.</a:t>
            </a:r>
          </a:p>
          <a:p>
            <a:pPr eaLnBrk="1" hangingPunct="1"/>
            <a:endParaRPr lang="da-DK" altLang="da-DK"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algn="ctr" eaLnBrk="1" fontAlgn="auto" hangingPunct="1">
              <a:spcAft>
                <a:spcPts val="0"/>
              </a:spcAft>
              <a:defRPr/>
            </a:pPr>
            <a:r>
              <a:rPr lang="da-DK" dirty="0"/>
              <a:t>Trin 2 i problemformulering</a:t>
            </a:r>
            <a:br>
              <a:rPr lang="da-DK" dirty="0"/>
            </a:br>
            <a:r>
              <a:rPr lang="da-DK" dirty="0"/>
              <a:t>- Hovedspørgsmål -</a:t>
            </a:r>
          </a:p>
        </p:txBody>
      </p:sp>
      <p:sp>
        <p:nvSpPr>
          <p:cNvPr id="22531" name="Pladsholder til indhold 2"/>
          <p:cNvSpPr>
            <a:spLocks noGrp="1"/>
          </p:cNvSpPr>
          <p:nvPr>
            <p:ph idx="1"/>
          </p:nvPr>
        </p:nvSpPr>
        <p:spPr/>
        <p:txBody>
          <a:bodyPr/>
          <a:lstStyle/>
          <a:p>
            <a:pPr eaLnBrk="1" hangingPunct="1"/>
            <a:r>
              <a:rPr lang="da-DK" altLang="da-DK" b="1"/>
              <a:t>HOVEDSPØRGSMÅL</a:t>
            </a:r>
            <a:r>
              <a:rPr lang="da-DK" altLang="da-DK"/>
              <a:t>: Det centrale spørgsmål Jeres undersøgelse vil besvare. Skal være interessant for begge fag, og kan oftest formuleres som en undren eller et </a:t>
            </a:r>
            <a:r>
              <a:rPr lang="da-DK" altLang="da-DK" b="1" i="1"/>
              <a:t>HV-spørgsmål.</a:t>
            </a:r>
            <a:endParaRPr lang="da-DK" altLang="da-DK" sz="1800"/>
          </a:p>
          <a:p>
            <a:pPr eaLnBrk="1" hangingPunct="1"/>
            <a:endParaRPr lang="da-DK" altLang="da-DK"/>
          </a:p>
          <a:p>
            <a:pPr eaLnBrk="1" hangingPunct="1"/>
            <a:r>
              <a:rPr lang="da-DK" altLang="da-DK"/>
              <a:t>Eksempel: </a:t>
            </a:r>
            <a:r>
              <a:rPr lang="da-DK" altLang="da-DK" i="1"/>
              <a:t>Hvorfor emigrerer folk i bølger?</a:t>
            </a:r>
            <a:endParaRPr lang="da-DK" altLang="da-DK" sz="1800"/>
          </a:p>
          <a:p>
            <a:pPr eaLnBrk="1" hangingPunct="1"/>
            <a:endParaRPr lang="da-DK" altLang="da-DK" sz="1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r>
              <a:rPr lang="da-DK" altLang="da-DK"/>
              <a:t>Hovedspørgsmål</a:t>
            </a:r>
          </a:p>
        </p:txBody>
      </p:sp>
      <p:sp>
        <p:nvSpPr>
          <p:cNvPr id="23555" name="Pladsholder til indhold 2"/>
          <p:cNvSpPr>
            <a:spLocks noGrp="1"/>
          </p:cNvSpPr>
          <p:nvPr>
            <p:ph idx="1"/>
          </p:nvPr>
        </p:nvSpPr>
        <p:spPr/>
        <p:txBody>
          <a:bodyPr/>
          <a:lstStyle/>
          <a:p>
            <a:r>
              <a:rPr lang="da-DK" altLang="da-DK"/>
              <a:t>På baggrund af Jeres udkast til problemfeltet færdiggør I nu sætningen: </a:t>
            </a:r>
            <a:r>
              <a:rPr lang="da-DK" altLang="da-DK" b="1"/>
              <a:t>”DET UNDRER MIG AT….”</a:t>
            </a:r>
          </a:p>
          <a:p>
            <a:endParaRPr lang="da-DK" altLang="da-DK" b="1"/>
          </a:p>
          <a:p>
            <a:r>
              <a:rPr lang="da-DK" altLang="da-DK" b="1"/>
              <a:t>10 min</a:t>
            </a:r>
          </a:p>
          <a:p>
            <a:endParaRPr lang="da-DK" altLang="da-DK"/>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lstStyle/>
          <a:p>
            <a:r>
              <a:rPr lang="da-DK" altLang="da-DK"/>
              <a:t>Hovedspørgsmål</a:t>
            </a:r>
          </a:p>
        </p:txBody>
      </p:sp>
      <p:sp>
        <p:nvSpPr>
          <p:cNvPr id="24579" name="Pladsholder til indhold 2"/>
          <p:cNvSpPr>
            <a:spLocks noGrp="1"/>
          </p:cNvSpPr>
          <p:nvPr>
            <p:ph idx="1"/>
          </p:nvPr>
        </p:nvSpPr>
        <p:spPr/>
        <p:txBody>
          <a:bodyPr/>
          <a:lstStyle/>
          <a:p>
            <a:r>
              <a:rPr lang="da-DK" altLang="da-DK"/>
              <a:t>Kan Jeres undren laves om til et HV-spørgsmål, som er interessant for begge fag?</a:t>
            </a:r>
          </a:p>
          <a:p>
            <a:r>
              <a:rPr lang="da-DK" altLang="da-DK" b="1"/>
              <a:t>10 min</a:t>
            </a:r>
          </a:p>
          <a:p>
            <a:endParaRPr lang="da-DK" altLang="da-DK"/>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468313" y="404813"/>
            <a:ext cx="7024687" cy="673100"/>
          </a:xfrm>
        </p:spPr>
        <p:txBody>
          <a:bodyPr/>
          <a:lstStyle/>
          <a:p>
            <a:r>
              <a:rPr lang="da-DK" altLang="da-DK"/>
              <a:t>Hovedspørgsmål</a:t>
            </a:r>
          </a:p>
        </p:txBody>
      </p:sp>
      <p:sp>
        <p:nvSpPr>
          <p:cNvPr id="25603" name="Pladsholder til indhold 2"/>
          <p:cNvSpPr>
            <a:spLocks noGrp="1"/>
          </p:cNvSpPr>
          <p:nvPr>
            <p:ph idx="1"/>
          </p:nvPr>
        </p:nvSpPr>
        <p:spPr>
          <a:xfrm>
            <a:off x="684213" y="1196975"/>
            <a:ext cx="8064500" cy="5256213"/>
          </a:xfrm>
        </p:spPr>
        <p:txBody>
          <a:bodyPr/>
          <a:lstStyle/>
          <a:p>
            <a:pPr>
              <a:buFont typeface="Wingdings 2" pitchFamily="18" charset="2"/>
              <a:buNone/>
            </a:pPr>
            <a:endParaRPr lang="da-DK" altLang="da-DK" sz="2000"/>
          </a:p>
          <a:p>
            <a:pPr>
              <a:buFont typeface="Wingdings 2" pitchFamily="18" charset="2"/>
              <a:buNone/>
            </a:pPr>
            <a:r>
              <a:rPr lang="da-DK" altLang="da-DK" sz="2000" b="1"/>
              <a:t>TEST: </a:t>
            </a:r>
            <a:r>
              <a:rPr lang="da-DK" altLang="da-DK" sz="2000"/>
              <a:t>Forbered et svar på følgende:</a:t>
            </a:r>
          </a:p>
          <a:p>
            <a:r>
              <a:rPr lang="da-DK" altLang="da-DK" sz="2000"/>
              <a:t>Hvilken slags tekster/materiale/forsøg vil I bruge til at besvare spørgsmålet?</a:t>
            </a:r>
          </a:p>
          <a:p>
            <a:r>
              <a:rPr lang="da-DK" altLang="da-DK" sz="2000"/>
              <a:t>Hvordan vil I gøre, når I arbejder med tekster/materialer/metoder?</a:t>
            </a:r>
          </a:p>
          <a:p>
            <a:r>
              <a:rPr lang="da-DK" altLang="da-DK" sz="2000"/>
              <a:t>Har I adgang til det, I skal bruge?</a:t>
            </a:r>
          </a:p>
          <a:p>
            <a:r>
              <a:rPr lang="da-DK" altLang="da-DK" sz="2000"/>
              <a:t>Kan I foretage undersøgelserne selv, eller skal I bruge hjælp til noget?</a:t>
            </a:r>
          </a:p>
          <a:p>
            <a:r>
              <a:rPr lang="da-DK" altLang="da-DK" sz="2000"/>
              <a:t>Hvorfor er begge fag relevante i Jeres undersøgelse?</a:t>
            </a:r>
          </a:p>
          <a:p>
            <a:r>
              <a:rPr lang="da-DK" altLang="da-DK" sz="2000"/>
              <a:t>Hvad regner I med at svaret bliver?</a:t>
            </a:r>
          </a:p>
          <a:p>
            <a:endParaRPr lang="da-DK" altLang="da-DK" sz="2000"/>
          </a:p>
          <a:p>
            <a:r>
              <a:rPr lang="da-DK" altLang="da-DK" sz="2000" b="1"/>
              <a:t>10 min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1258888" y="2900363"/>
            <a:ext cx="6637337" cy="1362075"/>
          </a:xfrm>
        </p:spPr>
        <p:txBody>
          <a:bodyPr/>
          <a:lstStyle/>
          <a:p>
            <a:r>
              <a:rPr lang="da-DK" altLang="da-DK"/>
              <a:t>Fra hovedspørgsmål til underspørgsmål</a:t>
            </a:r>
          </a:p>
        </p:txBody>
      </p:sp>
      <p:sp>
        <p:nvSpPr>
          <p:cNvPr id="3" name="Pladsholder til tekst 2"/>
          <p:cNvSpPr>
            <a:spLocks noGrp="1"/>
          </p:cNvSpPr>
          <p:nvPr>
            <p:ph type="body" idx="1"/>
          </p:nvPr>
        </p:nvSpPr>
        <p:spPr>
          <a:xfrm>
            <a:off x="1258888" y="4267200"/>
            <a:ext cx="6637337" cy="1520825"/>
          </a:xfrm>
        </p:spPr>
        <p:txBody>
          <a:bodyPr/>
          <a:lstStyle/>
          <a:p>
            <a:pPr>
              <a:defRPr/>
            </a:pPr>
            <a:endParaRPr lang="da-DK"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algn="ctr" eaLnBrk="1" fontAlgn="auto" hangingPunct="1">
              <a:spcAft>
                <a:spcPts val="0"/>
              </a:spcAft>
              <a:defRPr/>
            </a:pPr>
            <a:r>
              <a:rPr lang="da-DK" dirty="0"/>
              <a:t>Trin 3 i problemformulering</a:t>
            </a:r>
            <a:br>
              <a:rPr lang="da-DK" dirty="0"/>
            </a:br>
            <a:r>
              <a:rPr lang="da-DK" dirty="0"/>
              <a:t>- Underspørgsmål - </a:t>
            </a:r>
          </a:p>
        </p:txBody>
      </p:sp>
      <p:sp>
        <p:nvSpPr>
          <p:cNvPr id="3" name="Pladsholder til indhold 2"/>
          <p:cNvSpPr>
            <a:spLocks noGrp="1"/>
          </p:cNvSpPr>
          <p:nvPr>
            <p:ph idx="1"/>
          </p:nvPr>
        </p:nvSpPr>
        <p:spPr/>
        <p:txBody>
          <a:bodyPr rtlCol="0">
            <a:normAutofit fontScale="62500" lnSpcReduction="20000"/>
          </a:bodyPr>
          <a:lstStyle/>
          <a:p>
            <a:pPr indent="-274320" eaLnBrk="1" fontAlgn="auto" hangingPunct="1">
              <a:spcAft>
                <a:spcPts val="0"/>
              </a:spcAft>
              <a:defRPr/>
            </a:pPr>
            <a:r>
              <a:rPr lang="da-DK" b="1" dirty="0"/>
              <a:t>UNDERSPØRGSMÅL</a:t>
            </a:r>
            <a:r>
              <a:rPr lang="da-DK" dirty="0"/>
              <a:t>: En række spørgsmål, som deler hovedspørgsmålet op i mindre dele. </a:t>
            </a:r>
            <a:r>
              <a:rPr lang="da-DK" dirty="0">
                <a:solidFill>
                  <a:schemeClr val="tx1"/>
                </a:solidFill>
              </a:rPr>
              <a:t>Underspørgsmålene har mange funktioner og bør opstilles i logisk rækkefølge (taksonomi):</a:t>
            </a:r>
          </a:p>
          <a:p>
            <a:pPr marL="457200" indent="-457200" eaLnBrk="1" fontAlgn="auto" hangingPunct="1">
              <a:spcAft>
                <a:spcPts val="0"/>
              </a:spcAft>
              <a:buFont typeface="Arial" pitchFamily="34" charset="0"/>
              <a:buChar char="•"/>
              <a:defRPr/>
            </a:pPr>
            <a:r>
              <a:rPr lang="da-DK" dirty="0">
                <a:solidFill>
                  <a:schemeClr val="tx1"/>
                </a:solidFill>
              </a:rPr>
              <a:t>disposition</a:t>
            </a:r>
          </a:p>
          <a:p>
            <a:pPr marL="457200" indent="-457200" eaLnBrk="1" fontAlgn="auto" hangingPunct="1">
              <a:spcAft>
                <a:spcPts val="0"/>
              </a:spcAft>
              <a:buFont typeface="Arial" pitchFamily="34" charset="0"/>
              <a:buChar char="•"/>
              <a:defRPr/>
            </a:pPr>
            <a:r>
              <a:rPr lang="da-DK" dirty="0">
                <a:solidFill>
                  <a:schemeClr val="tx1"/>
                </a:solidFill>
              </a:rPr>
              <a:t>struktur</a:t>
            </a:r>
          </a:p>
          <a:p>
            <a:pPr marL="457200" indent="-457200" eaLnBrk="1" fontAlgn="auto" hangingPunct="1">
              <a:spcAft>
                <a:spcPts val="0"/>
              </a:spcAft>
              <a:buFont typeface="Arial" pitchFamily="34" charset="0"/>
              <a:buChar char="•"/>
              <a:defRPr/>
            </a:pPr>
            <a:r>
              <a:rPr lang="da-DK" dirty="0">
                <a:solidFill>
                  <a:schemeClr val="tx1"/>
                </a:solidFill>
              </a:rPr>
              <a:t>rød tråd</a:t>
            </a:r>
          </a:p>
          <a:p>
            <a:pPr marL="457200" indent="-457200" eaLnBrk="1" fontAlgn="auto" hangingPunct="1">
              <a:spcAft>
                <a:spcPts val="0"/>
              </a:spcAft>
              <a:buFont typeface="Arial" pitchFamily="34" charset="0"/>
              <a:buChar char="•"/>
              <a:defRPr/>
            </a:pPr>
            <a:r>
              <a:rPr lang="da-DK" dirty="0">
                <a:solidFill>
                  <a:schemeClr val="tx1"/>
                </a:solidFill>
              </a:rPr>
              <a:t>hjælper med at holde fokus på de ting, der er relevante for hovedemnet</a:t>
            </a:r>
          </a:p>
          <a:p>
            <a:pPr indent="-274320" eaLnBrk="1" fontAlgn="auto" hangingPunct="1">
              <a:spcAft>
                <a:spcPts val="0"/>
              </a:spcAft>
              <a:defRPr/>
            </a:pPr>
            <a:endParaRPr lang="da-DK" dirty="0"/>
          </a:p>
          <a:p>
            <a:pPr indent="-274320" eaLnBrk="1" fontAlgn="auto" hangingPunct="1">
              <a:spcAft>
                <a:spcPts val="0"/>
              </a:spcAft>
              <a:defRPr/>
            </a:pPr>
            <a:endParaRPr lang="da-DK" sz="1800" dirty="0"/>
          </a:p>
          <a:p>
            <a:pPr indent="-274320" eaLnBrk="1" fontAlgn="auto" hangingPunct="1">
              <a:spcAft>
                <a:spcPts val="0"/>
              </a:spcAft>
              <a:defRPr/>
            </a:pPr>
            <a:r>
              <a:rPr lang="da-DK" dirty="0"/>
              <a:t>Eksempler: </a:t>
            </a:r>
            <a:endParaRPr lang="da-DK" sz="1800" dirty="0"/>
          </a:p>
          <a:p>
            <a:pPr marL="640080" lvl="1" indent="-274320" eaLnBrk="1" fontAlgn="auto" hangingPunct="1">
              <a:spcAft>
                <a:spcPts val="0"/>
              </a:spcAft>
              <a:defRPr/>
            </a:pPr>
            <a:r>
              <a:rPr lang="da-DK" i="1" dirty="0"/>
              <a:t>Hvordan defineres migration, herunder forskellige slags</a:t>
            </a:r>
            <a:endParaRPr lang="da-DK" sz="1600" dirty="0"/>
          </a:p>
          <a:p>
            <a:pPr marL="640080" lvl="1" indent="-274320" eaLnBrk="1" fontAlgn="auto" hangingPunct="1">
              <a:spcAft>
                <a:spcPts val="0"/>
              </a:spcAft>
              <a:defRPr/>
            </a:pPr>
            <a:r>
              <a:rPr lang="da-DK" i="1" dirty="0"/>
              <a:t>Hvilket omfang havde immigration i USA i 1800-tallet</a:t>
            </a:r>
            <a:endParaRPr lang="da-DK" sz="1600" dirty="0"/>
          </a:p>
          <a:p>
            <a:pPr marL="640080" lvl="1" indent="-274320" eaLnBrk="1" fontAlgn="auto" hangingPunct="1">
              <a:spcAft>
                <a:spcPts val="0"/>
              </a:spcAft>
              <a:defRPr/>
            </a:pPr>
            <a:r>
              <a:rPr lang="da-DK" i="1" dirty="0"/>
              <a:t>Hvilke folkeslag emigrerede til USA, og hvornår gjorde de det?</a:t>
            </a:r>
            <a:endParaRPr lang="da-DK" sz="1600" dirty="0"/>
          </a:p>
          <a:p>
            <a:pPr marL="640080" lvl="1" indent="-274320" eaLnBrk="1" fontAlgn="auto" hangingPunct="1">
              <a:spcAft>
                <a:spcPts val="0"/>
              </a:spcAft>
              <a:defRPr/>
            </a:pPr>
            <a:r>
              <a:rPr lang="da-DK" i="1" dirty="0"/>
              <a:t>Hvilken indflydelse havde industrialiseringen på immigrationen?</a:t>
            </a:r>
            <a:endParaRPr lang="da-DK" sz="1600" dirty="0"/>
          </a:p>
          <a:p>
            <a:pPr marL="640080" lvl="1" indent="-274320" eaLnBrk="1" fontAlgn="auto" hangingPunct="1">
              <a:spcAft>
                <a:spcPts val="0"/>
              </a:spcAft>
              <a:defRPr/>
            </a:pPr>
            <a:r>
              <a:rPr lang="da-DK" i="1" dirty="0"/>
              <a:t>Hvilken indflydelse har immigrationen haft på nutidens USA?</a:t>
            </a:r>
            <a:endParaRPr lang="da-DK" sz="1600" dirty="0"/>
          </a:p>
          <a:p>
            <a:pPr indent="-274320" eaLnBrk="1" fontAlgn="auto" hangingPunct="1">
              <a:spcAft>
                <a:spcPts val="0"/>
              </a:spcAft>
              <a:defRPr/>
            </a:pPr>
            <a:endParaRPr lang="da-DK"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lstStyle/>
          <a:p>
            <a:r>
              <a:rPr lang="da-DK" altLang="da-DK"/>
              <a:t>Underspørgsmål</a:t>
            </a:r>
          </a:p>
        </p:txBody>
      </p:sp>
      <p:sp>
        <p:nvSpPr>
          <p:cNvPr id="28675" name="Pladsholder til indhold 2"/>
          <p:cNvSpPr>
            <a:spLocks noGrp="1"/>
          </p:cNvSpPr>
          <p:nvPr>
            <p:ph idx="1"/>
          </p:nvPr>
        </p:nvSpPr>
        <p:spPr/>
        <p:txBody>
          <a:bodyPr/>
          <a:lstStyle/>
          <a:p>
            <a:r>
              <a:rPr lang="da-DK" altLang="da-DK"/>
              <a:t>Stil en række spørgsmål, der ikke bare kan besvares med JA/NEJ. Alle jeres spørgsmål skal være nødvendige for at besvare hovedspørgsmålet.</a:t>
            </a:r>
          </a:p>
          <a:p>
            <a:r>
              <a:rPr lang="da-DK" altLang="da-DK" b="1"/>
              <a:t>30 min</a:t>
            </a:r>
          </a:p>
          <a:p>
            <a:endParaRPr lang="da-DK" altLang="da-DK"/>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11188" y="476250"/>
            <a:ext cx="7024687" cy="530225"/>
          </a:xfrm>
        </p:spPr>
        <p:txBody>
          <a:bodyPr/>
          <a:lstStyle/>
          <a:p>
            <a:r>
              <a:rPr lang="da-DK" altLang="da-DK"/>
              <a:t>Underspørgsmål</a:t>
            </a:r>
          </a:p>
        </p:txBody>
      </p:sp>
      <p:sp>
        <p:nvSpPr>
          <p:cNvPr id="29699" name="Pladsholder til indhold 2"/>
          <p:cNvSpPr>
            <a:spLocks noGrp="1"/>
          </p:cNvSpPr>
          <p:nvPr>
            <p:ph idx="1"/>
          </p:nvPr>
        </p:nvSpPr>
        <p:spPr>
          <a:xfrm>
            <a:off x="611188" y="981075"/>
            <a:ext cx="7921625" cy="5327650"/>
          </a:xfrm>
        </p:spPr>
        <p:txBody>
          <a:bodyPr/>
          <a:lstStyle/>
          <a:p>
            <a:pPr>
              <a:buFont typeface="Wingdings 2" pitchFamily="18" charset="2"/>
              <a:buNone/>
            </a:pPr>
            <a:endParaRPr lang="da-DK" altLang="da-DK" sz="1800" b="1"/>
          </a:p>
          <a:p>
            <a:pPr>
              <a:buFont typeface="Wingdings 2" pitchFamily="18" charset="2"/>
              <a:buNone/>
            </a:pPr>
            <a:r>
              <a:rPr lang="da-DK" altLang="da-DK" sz="1800" b="1"/>
              <a:t>TEST: </a:t>
            </a:r>
            <a:r>
              <a:rPr lang="da-DK" altLang="da-DK" sz="1800"/>
              <a:t>For hvert af jeres spørgsmål skal I kunne svare på følgende:</a:t>
            </a:r>
          </a:p>
          <a:p>
            <a:r>
              <a:rPr lang="da-DK" altLang="da-DK" sz="1800"/>
              <a:t>Hvordan hjælper spørgsmålet os til at besvare hovedspørgsmålet?</a:t>
            </a:r>
          </a:p>
          <a:p>
            <a:r>
              <a:rPr lang="da-DK" altLang="da-DK" sz="1800"/>
              <a:t>Hvilket fag arbejder vi med?</a:t>
            </a:r>
          </a:p>
          <a:p>
            <a:r>
              <a:rPr lang="da-DK" altLang="da-DK" sz="1800"/>
              <a:t>Er det tydeligt i spørgsmålet HVAD vi skal gøre og HVORDAN vi skal gøre det?</a:t>
            </a:r>
          </a:p>
          <a:p>
            <a:r>
              <a:rPr lang="da-DK" altLang="da-DK" sz="1800"/>
              <a:t>Har vi det vi skal bruge for at besvare spørgsmålet, eller ved vi hvor vi skal finde det?</a:t>
            </a:r>
          </a:p>
          <a:p>
            <a:r>
              <a:rPr lang="da-DK" altLang="da-DK" sz="1800"/>
              <a:t>Handler spørgsmålet om at opnå baggrundsviden, at arbejde med en særlig metode eller at vurdere eller diskutere spørgsmål? </a:t>
            </a:r>
          </a:p>
          <a:p>
            <a:r>
              <a:rPr lang="da-DK" altLang="da-DK" sz="1800"/>
              <a:t>Opstil jeres spørgsmål i en LOGISK– i forhold til det sidste af testspørgsmålene. Tegn dem eventuelt som et stamtræ, så det er helt tydeligt hvordan de hænge sammen.</a:t>
            </a:r>
          </a:p>
          <a:p>
            <a:r>
              <a:rPr lang="da-DK" altLang="da-DK" sz="1800" b="1"/>
              <a:t>20 min</a:t>
            </a:r>
          </a:p>
          <a:p>
            <a:endParaRPr lang="da-DK" altLang="da-DK" sz="1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rtlCol="0">
            <a:normAutofit fontScale="90000"/>
          </a:bodyPr>
          <a:lstStyle/>
          <a:p>
            <a:pPr eaLnBrk="1" fontAlgn="auto" hangingPunct="1">
              <a:spcAft>
                <a:spcPts val="0"/>
              </a:spcAft>
              <a:defRPr/>
            </a:pPr>
            <a:r>
              <a:rPr lang="da-DK" b="1" dirty="0"/>
              <a:t>Er Jeres problemformulering god?</a:t>
            </a:r>
            <a:endParaRPr lang="da-DK" dirty="0"/>
          </a:p>
        </p:txBody>
      </p:sp>
      <p:sp>
        <p:nvSpPr>
          <p:cNvPr id="3" name="Undertitel 2"/>
          <p:cNvSpPr>
            <a:spLocks noGrp="1"/>
          </p:cNvSpPr>
          <p:nvPr>
            <p:ph idx="1"/>
          </p:nvPr>
        </p:nvSpPr>
        <p:spPr/>
        <p:txBody>
          <a:bodyPr rtlCol="0">
            <a:normAutofit fontScale="92500" lnSpcReduction="20000"/>
          </a:bodyPr>
          <a:lstStyle/>
          <a:p>
            <a:pPr indent="-274320" eaLnBrk="1" fontAlgn="auto" hangingPunct="1">
              <a:spcAft>
                <a:spcPts val="0"/>
              </a:spcAft>
              <a:defRPr/>
            </a:pPr>
            <a:r>
              <a:rPr lang="da-DK" dirty="0"/>
              <a:t>FAGLIGHED: </a:t>
            </a:r>
          </a:p>
          <a:p>
            <a:pPr marL="640080" lvl="1" indent="-274320" eaLnBrk="1" fontAlgn="auto" hangingPunct="1">
              <a:spcAft>
                <a:spcPts val="0"/>
              </a:spcAft>
              <a:defRPr/>
            </a:pPr>
            <a:r>
              <a:rPr lang="da-DK" dirty="0"/>
              <a:t>Er begge fag repræsenterede og nødvendige? </a:t>
            </a:r>
          </a:p>
          <a:p>
            <a:pPr marL="640080" lvl="1" indent="-274320" eaLnBrk="1" fontAlgn="auto" hangingPunct="1">
              <a:spcAft>
                <a:spcPts val="0"/>
              </a:spcAft>
              <a:defRPr/>
            </a:pPr>
            <a:r>
              <a:rPr lang="da-DK" dirty="0"/>
              <a:t>Hjælper fagene hinanden i besvarelsen?</a:t>
            </a:r>
          </a:p>
          <a:p>
            <a:pPr indent="-274320" eaLnBrk="1" fontAlgn="auto" hangingPunct="1">
              <a:spcAft>
                <a:spcPts val="0"/>
              </a:spcAft>
              <a:defRPr/>
            </a:pPr>
            <a:r>
              <a:rPr lang="da-DK" dirty="0"/>
              <a:t>OPBYGNING:</a:t>
            </a:r>
          </a:p>
          <a:p>
            <a:pPr marL="640080" lvl="1" indent="-274320" eaLnBrk="1" fontAlgn="auto" hangingPunct="1">
              <a:spcAft>
                <a:spcPts val="0"/>
              </a:spcAft>
              <a:defRPr/>
            </a:pPr>
            <a:r>
              <a:rPr lang="da-DK" dirty="0"/>
              <a:t>Kommer underspørgsmålene i en logisk rækkefølge?</a:t>
            </a:r>
          </a:p>
          <a:p>
            <a:pPr marL="640080" lvl="1" indent="-274320" eaLnBrk="1" fontAlgn="auto" hangingPunct="1">
              <a:spcAft>
                <a:spcPts val="0"/>
              </a:spcAft>
              <a:defRPr/>
            </a:pPr>
            <a:r>
              <a:rPr lang="da-DK" dirty="0"/>
              <a:t>Er underspørgsmålene nødvendige for at nå til besvarelsen? </a:t>
            </a:r>
          </a:p>
          <a:p>
            <a:pPr marL="640080" lvl="1" indent="-274320" eaLnBrk="1" fontAlgn="auto" hangingPunct="1">
              <a:spcAft>
                <a:spcPts val="0"/>
              </a:spcAft>
              <a:defRPr/>
            </a:pPr>
            <a:r>
              <a:rPr lang="da-DK" dirty="0"/>
              <a:t>Er der underspørgsmål nok til, at I kan besvare den overordnede problemformulering – dvs. hovedspørgsmålet?</a:t>
            </a:r>
            <a:endParaRPr lang="da-DK" dirty="0">
              <a:solidFill>
                <a:schemeClr val="tx1"/>
              </a:solidFill>
            </a:endParaRPr>
          </a:p>
          <a:p>
            <a:pPr marL="365760" lvl="1" indent="0" eaLnBrk="1" fontAlgn="auto" hangingPunct="1">
              <a:spcAft>
                <a:spcPts val="0"/>
              </a:spcAft>
              <a:buFont typeface="Wingdings 2" pitchFamily="18" charset="2"/>
              <a:buNone/>
              <a:defRPr/>
            </a:pPr>
            <a:r>
              <a:rPr lang="da-DK" b="1" dirty="0">
                <a:solidFill>
                  <a:schemeClr val="tx1"/>
                </a:solidFill>
              </a:rPr>
              <a:t>15 min</a:t>
            </a:r>
            <a:r>
              <a:rPr lang="da-DK" dirty="0">
                <a:solidFill>
                  <a:schemeClr val="tx1"/>
                </a:solidFill>
              </a:rPr>
              <a:t> </a:t>
            </a:r>
            <a:endParaRPr lang="da-DK"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lstStyle/>
          <a:p>
            <a:pPr eaLnBrk="1" hangingPunct="1"/>
            <a:r>
              <a:rPr lang="da-DK" altLang="da-DK"/>
              <a:t>Problemer?</a:t>
            </a:r>
          </a:p>
        </p:txBody>
      </p:sp>
      <p:sp>
        <p:nvSpPr>
          <p:cNvPr id="3" name="Pladsholder til indhold 2"/>
          <p:cNvSpPr>
            <a:spLocks noGrp="1"/>
          </p:cNvSpPr>
          <p:nvPr>
            <p:ph idx="1"/>
          </p:nvPr>
        </p:nvSpPr>
        <p:spPr/>
        <p:txBody>
          <a:bodyPr rtlCol="0">
            <a:normAutofit lnSpcReduction="10000"/>
          </a:bodyPr>
          <a:lstStyle/>
          <a:p>
            <a:pPr indent="-274320" eaLnBrk="1" fontAlgn="auto" hangingPunct="1">
              <a:spcAft>
                <a:spcPts val="0"/>
              </a:spcAft>
              <a:defRPr/>
            </a:pPr>
            <a:r>
              <a:rPr lang="da-DK" dirty="0"/>
              <a:t>Der findes ingen kilder</a:t>
            </a:r>
          </a:p>
          <a:p>
            <a:pPr indent="-274320" eaLnBrk="1" fontAlgn="auto" hangingPunct="1">
              <a:spcAft>
                <a:spcPts val="0"/>
              </a:spcAft>
              <a:defRPr/>
            </a:pPr>
            <a:r>
              <a:rPr lang="da-DK" dirty="0"/>
              <a:t>Undersøgelsen tager for lang tid</a:t>
            </a:r>
          </a:p>
          <a:p>
            <a:pPr indent="-274320" eaLnBrk="1" fontAlgn="auto" hangingPunct="1">
              <a:spcAft>
                <a:spcPts val="0"/>
              </a:spcAft>
              <a:defRPr/>
            </a:pPr>
            <a:r>
              <a:rPr lang="da-DK" dirty="0"/>
              <a:t>Datasættet er for lille</a:t>
            </a:r>
          </a:p>
          <a:p>
            <a:pPr indent="-274320" eaLnBrk="1" fontAlgn="auto" hangingPunct="1">
              <a:spcAft>
                <a:spcPts val="0"/>
              </a:spcAft>
              <a:defRPr/>
            </a:pPr>
            <a:r>
              <a:rPr lang="da-DK" dirty="0"/>
              <a:t>Metoden er for svær osv.</a:t>
            </a:r>
          </a:p>
          <a:p>
            <a:pPr indent="-274320" eaLnBrk="1" fontAlgn="auto" hangingPunct="1">
              <a:spcAft>
                <a:spcPts val="0"/>
              </a:spcAft>
              <a:defRPr/>
            </a:pPr>
            <a:endParaRPr lang="da-DK" dirty="0"/>
          </a:p>
          <a:p>
            <a:pPr indent="-274320" eaLnBrk="1" fontAlgn="auto" hangingPunct="1">
              <a:spcAft>
                <a:spcPts val="0"/>
              </a:spcAft>
              <a:defRPr/>
            </a:pPr>
            <a:r>
              <a:rPr lang="da-DK" dirty="0"/>
              <a:t>Man må </a:t>
            </a:r>
            <a:r>
              <a:rPr lang="da-DK" b="1" dirty="0"/>
              <a:t>gerne</a:t>
            </a:r>
            <a:r>
              <a:rPr lang="da-DK" dirty="0"/>
              <a:t> gå tilbage for at ændre problemfeltet, hovedspørgsmålet, underspørgsmålet mm. i forhold til sagen eller ovenstående.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eaLnBrk="1" hangingPunct="1"/>
            <a:r>
              <a:rPr lang="da-DK" altLang="da-DK" dirty="0"/>
              <a:t>AT2</a:t>
            </a:r>
          </a:p>
        </p:txBody>
      </p:sp>
      <p:sp>
        <p:nvSpPr>
          <p:cNvPr id="3" name="Pladsholder til indhold 2"/>
          <p:cNvSpPr>
            <a:spLocks noGrp="1"/>
          </p:cNvSpPr>
          <p:nvPr>
            <p:ph idx="1"/>
          </p:nvPr>
        </p:nvSpPr>
        <p:spPr/>
        <p:txBody>
          <a:bodyPr rtlCol="0">
            <a:normAutofit fontScale="85000" lnSpcReduction="20000"/>
          </a:bodyPr>
          <a:lstStyle/>
          <a:p>
            <a:pPr indent="-274320" eaLnBrk="1" fontAlgn="auto" hangingPunct="1">
              <a:spcAft>
                <a:spcPts val="0"/>
              </a:spcAft>
              <a:defRPr/>
            </a:pPr>
            <a:r>
              <a:rPr lang="da-DK" dirty="0"/>
              <a:t>Fag: Biologi og matematik</a:t>
            </a:r>
          </a:p>
          <a:p>
            <a:pPr indent="-274320" eaLnBrk="1" fontAlgn="auto" hangingPunct="1">
              <a:spcAft>
                <a:spcPts val="0"/>
              </a:spcAft>
              <a:defRPr/>
            </a:pPr>
            <a:endParaRPr lang="da-DK" dirty="0"/>
          </a:p>
          <a:p>
            <a:pPr indent="-274320" eaLnBrk="1" fontAlgn="auto" hangingPunct="1">
              <a:spcAft>
                <a:spcPts val="0"/>
              </a:spcAft>
              <a:defRPr/>
            </a:pPr>
            <a:r>
              <a:rPr lang="da-DK" dirty="0"/>
              <a:t>Sag er:  ”Biometri”</a:t>
            </a:r>
          </a:p>
          <a:p>
            <a:pPr indent="-274320" eaLnBrk="1" fontAlgn="auto" hangingPunct="1">
              <a:spcAft>
                <a:spcPts val="0"/>
              </a:spcAft>
              <a:defRPr/>
            </a:pPr>
            <a:endParaRPr lang="da-DK" dirty="0"/>
          </a:p>
          <a:p>
            <a:pPr marL="68580" indent="0" eaLnBrk="1" fontAlgn="auto" hangingPunct="1">
              <a:spcAft>
                <a:spcPts val="0"/>
              </a:spcAft>
              <a:buNone/>
              <a:defRPr/>
            </a:pPr>
            <a:r>
              <a:rPr lang="da-DK" dirty="0"/>
              <a:t>Formålet med AT2 er: </a:t>
            </a:r>
          </a:p>
          <a:p>
            <a:pPr marL="68580" indent="0" eaLnBrk="1" fontAlgn="auto" hangingPunct="1">
              <a:spcAft>
                <a:spcPts val="0"/>
              </a:spcAft>
              <a:buNone/>
              <a:defRPr/>
            </a:pPr>
            <a:r>
              <a:rPr lang="da-DK" b="1" dirty="0"/>
              <a:t>PROBLEM TIL PRODUKT</a:t>
            </a:r>
          </a:p>
          <a:p>
            <a:pPr marL="68580" indent="0" eaLnBrk="1" fontAlgn="auto" hangingPunct="1">
              <a:spcAft>
                <a:spcPts val="0"/>
              </a:spcAft>
              <a:buNone/>
              <a:defRPr/>
            </a:pPr>
            <a:r>
              <a:rPr lang="da-DK" b="1" dirty="0"/>
              <a:t>	-Problemformulering </a:t>
            </a:r>
          </a:p>
          <a:p>
            <a:pPr marL="68580" indent="0" eaLnBrk="1" fontAlgn="auto" hangingPunct="1">
              <a:spcAft>
                <a:spcPts val="0"/>
              </a:spcAft>
              <a:buNone/>
              <a:defRPr/>
            </a:pPr>
            <a:r>
              <a:rPr lang="da-DK" b="1" dirty="0"/>
              <a:t>	-Tværfagligt arbejde </a:t>
            </a:r>
          </a:p>
          <a:p>
            <a:pPr marL="68580" indent="0" eaLnBrk="1" fontAlgn="auto" hangingPunct="1">
              <a:spcAft>
                <a:spcPts val="0"/>
              </a:spcAft>
              <a:buNone/>
              <a:defRPr/>
            </a:pPr>
            <a:endParaRPr lang="da-DK" b="1" dirty="0"/>
          </a:p>
          <a:p>
            <a:pPr indent="-274320" eaLnBrk="1" fontAlgn="auto" hangingPunct="1">
              <a:spcAft>
                <a:spcPts val="0"/>
              </a:spcAft>
              <a:defRPr/>
            </a:pPr>
            <a:r>
              <a:rPr lang="da-DK" b="1" dirty="0"/>
              <a:t>Produkt: </a:t>
            </a:r>
            <a:r>
              <a:rPr lang="da-DK" sz="2000" dirty="0"/>
              <a:t>Mundtlig fremlæggelse på fredag, samt ”dagens produkt” i google </a:t>
            </a:r>
            <a:r>
              <a:rPr lang="da-DK" sz="2000" dirty="0" err="1"/>
              <a:t>docs</a:t>
            </a:r>
            <a:endParaRPr lang="da-DK" sz="2000" dirty="0"/>
          </a:p>
          <a:p>
            <a:pPr indent="-274320" eaLnBrk="1" fontAlgn="auto" hangingPunct="1">
              <a:spcAft>
                <a:spcPts val="0"/>
              </a:spcAft>
              <a:defRPr/>
            </a:pPr>
            <a:endParaRPr lang="da-D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pPr eaLnBrk="1" hangingPunct="1"/>
            <a:r>
              <a:rPr lang="da-DK" altLang="da-DK" sz="3200"/>
              <a:t>Hvad er en problemformulering?</a:t>
            </a:r>
          </a:p>
        </p:txBody>
      </p:sp>
      <p:sp>
        <p:nvSpPr>
          <p:cNvPr id="3" name="Pladsholder til indhold 2"/>
          <p:cNvSpPr>
            <a:spLocks noGrp="1"/>
          </p:cNvSpPr>
          <p:nvPr>
            <p:ph idx="1"/>
          </p:nvPr>
        </p:nvSpPr>
        <p:spPr/>
        <p:txBody>
          <a:bodyPr rtlCol="0">
            <a:normAutofit fontScale="92500" lnSpcReduction="20000"/>
          </a:bodyPr>
          <a:lstStyle/>
          <a:p>
            <a:pPr indent="-274320" eaLnBrk="1" fontAlgn="auto" hangingPunct="1">
              <a:spcAft>
                <a:spcPts val="0"/>
              </a:spcAft>
              <a:defRPr/>
            </a:pPr>
            <a:r>
              <a:rPr lang="da-DK" dirty="0"/>
              <a:t>En problemformulering er en måde at afgrænse, definere, og strukturere sin opgave/undersøgelse/fremlæggelse/osv. på. </a:t>
            </a:r>
          </a:p>
          <a:p>
            <a:pPr indent="-274320" eaLnBrk="1" fontAlgn="auto" hangingPunct="1">
              <a:spcAft>
                <a:spcPts val="0"/>
              </a:spcAft>
              <a:defRPr/>
            </a:pPr>
            <a:endParaRPr lang="da-DK" dirty="0"/>
          </a:p>
          <a:p>
            <a:pPr indent="-274320" eaLnBrk="1" fontAlgn="auto" hangingPunct="1">
              <a:spcAft>
                <a:spcPts val="0"/>
              </a:spcAft>
              <a:defRPr/>
            </a:pPr>
            <a:r>
              <a:rPr lang="da-DK" dirty="0"/>
              <a:t>Problemformuleringen skal være kort og præcis.</a:t>
            </a:r>
          </a:p>
          <a:p>
            <a:pPr indent="-274320" eaLnBrk="1" fontAlgn="auto" hangingPunct="1">
              <a:spcAft>
                <a:spcPts val="0"/>
              </a:spcAft>
              <a:defRPr/>
            </a:pPr>
            <a:endParaRPr lang="da-DK" dirty="0"/>
          </a:p>
          <a:p>
            <a:pPr indent="-274320" eaLnBrk="1" fontAlgn="auto" hangingPunct="1">
              <a:spcAft>
                <a:spcPts val="0"/>
              </a:spcAft>
              <a:defRPr/>
            </a:pPr>
            <a:r>
              <a:rPr lang="da-DK" dirty="0"/>
              <a:t>Problemformuleringen skal formidle til læseren (og dig selv), hvad opgaven i bund og grund drejer sig om, og hvordan du vil undersøge og besvare den.</a:t>
            </a:r>
          </a:p>
          <a:p>
            <a:pPr indent="-274320" eaLnBrk="1" fontAlgn="auto" hangingPunct="1">
              <a:spcAft>
                <a:spcPts val="0"/>
              </a:spcAft>
              <a:defRPr/>
            </a:pPr>
            <a:endParaRPr lang="da-DK" dirty="0"/>
          </a:p>
          <a:p>
            <a:pPr indent="-274320" eaLnBrk="1" fontAlgn="auto" hangingPunct="1">
              <a:spcAft>
                <a:spcPts val="0"/>
              </a:spcAft>
              <a:defRPr/>
            </a:pPr>
            <a:endParaRPr lang="da-D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da-DK" altLang="da-DK"/>
              <a:t>BIOMETRI</a:t>
            </a:r>
          </a:p>
        </p:txBody>
      </p:sp>
      <p:sp>
        <p:nvSpPr>
          <p:cNvPr id="9219" name="Rectangle 3"/>
          <p:cNvSpPr>
            <a:spLocks noGrp="1" noChangeArrowheads="1"/>
          </p:cNvSpPr>
          <p:nvPr>
            <p:ph idx="1"/>
          </p:nvPr>
        </p:nvSpPr>
        <p:spPr/>
        <p:txBody>
          <a:bodyPr/>
          <a:lstStyle/>
          <a:p>
            <a:pPr eaLnBrk="1" hangingPunct="1">
              <a:lnSpc>
                <a:spcPct val="90000"/>
              </a:lnSpc>
            </a:pPr>
            <a:r>
              <a:rPr lang="da-DK" altLang="da-DK" i="1"/>
              <a:t>De dele af biologien, der beskæftiger sig med matematiske og statistiske teknikker til studiet af organismers og populationers egenskaber.</a:t>
            </a:r>
            <a:r>
              <a:rPr lang="da-DK" altLang="da-DK"/>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1042988" y="1027113"/>
            <a:ext cx="7024687" cy="1322387"/>
          </a:xfrm>
        </p:spPr>
        <p:txBody>
          <a:bodyPr/>
          <a:lstStyle/>
          <a:p>
            <a:r>
              <a:rPr lang="da-DK" altLang="da-DK"/>
              <a:t>Er der en sammenhæng mellem penislængde og skostørrelse? </a:t>
            </a:r>
          </a:p>
        </p:txBody>
      </p:sp>
      <p:pic>
        <p:nvPicPr>
          <p:cNvPr id="1024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2290763"/>
            <a:ext cx="4968875" cy="397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4" descr="Sådan måler du længden på din fo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3429000"/>
            <a:ext cx="2876550"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71550" y="260350"/>
            <a:ext cx="7024688" cy="1143000"/>
          </a:xfrm>
        </p:spPr>
        <p:txBody>
          <a:bodyPr/>
          <a:lstStyle/>
          <a:p>
            <a:pPr eaLnBrk="1" hangingPunct="1"/>
            <a:r>
              <a:rPr lang="da-DK" altLang="da-DK"/>
              <a:t>Arbejdsproces</a:t>
            </a:r>
          </a:p>
        </p:txBody>
      </p:sp>
      <p:sp>
        <p:nvSpPr>
          <p:cNvPr id="11267" name="Rectangle 3"/>
          <p:cNvSpPr>
            <a:spLocks noGrp="1" noChangeArrowheads="1"/>
          </p:cNvSpPr>
          <p:nvPr>
            <p:ph type="body" idx="1"/>
          </p:nvPr>
        </p:nvSpPr>
        <p:spPr>
          <a:xfrm>
            <a:off x="971550" y="1196975"/>
            <a:ext cx="6777038" cy="3508375"/>
          </a:xfrm>
        </p:spPr>
        <p:txBody>
          <a:bodyPr/>
          <a:lstStyle/>
          <a:p>
            <a:pPr eaLnBrk="1" hangingPunct="1">
              <a:lnSpc>
                <a:spcPct val="80000"/>
              </a:lnSpc>
              <a:buFont typeface="Wingdings" pitchFamily="2" charset="2"/>
              <a:buNone/>
            </a:pPr>
            <a:endParaRPr lang="da-DK" altLang="da-DK" sz="2800"/>
          </a:p>
          <a:p>
            <a:pPr eaLnBrk="1" hangingPunct="1">
              <a:lnSpc>
                <a:spcPct val="80000"/>
              </a:lnSpc>
            </a:pPr>
            <a:r>
              <a:rPr lang="da-DK" altLang="da-DK" sz="2800"/>
              <a:t>Hvad vil I undersøge?</a:t>
            </a:r>
          </a:p>
          <a:p>
            <a:pPr eaLnBrk="1" hangingPunct="1">
              <a:lnSpc>
                <a:spcPct val="80000"/>
              </a:lnSpc>
            </a:pPr>
            <a:endParaRPr lang="da-DK" altLang="da-DK" sz="2800"/>
          </a:p>
          <a:p>
            <a:pPr eaLnBrk="1" hangingPunct="1">
              <a:lnSpc>
                <a:spcPct val="80000"/>
              </a:lnSpc>
            </a:pPr>
            <a:r>
              <a:rPr lang="da-DK" altLang="da-DK" sz="2800"/>
              <a:t>Design af undersøgelse - Hvordan vil I udføre jeres undersøgelser og på hvem?</a:t>
            </a:r>
          </a:p>
          <a:p>
            <a:pPr eaLnBrk="1" hangingPunct="1">
              <a:lnSpc>
                <a:spcPct val="80000"/>
              </a:lnSpc>
            </a:pPr>
            <a:endParaRPr lang="da-DK" altLang="da-DK" sz="2800"/>
          </a:p>
          <a:p>
            <a:pPr eaLnBrk="1" hangingPunct="1">
              <a:lnSpc>
                <a:spcPct val="80000"/>
              </a:lnSpc>
            </a:pPr>
            <a:r>
              <a:rPr lang="da-DK" altLang="da-DK" sz="2800"/>
              <a:t>Gennemføre undersøgelserne</a:t>
            </a:r>
          </a:p>
          <a:p>
            <a:pPr eaLnBrk="1" hangingPunct="1">
              <a:lnSpc>
                <a:spcPct val="80000"/>
              </a:lnSpc>
            </a:pPr>
            <a:endParaRPr lang="da-DK" altLang="da-DK" sz="2800"/>
          </a:p>
          <a:p>
            <a:pPr eaLnBrk="1" hangingPunct="1">
              <a:lnSpc>
                <a:spcPct val="80000"/>
              </a:lnSpc>
            </a:pPr>
            <a:r>
              <a:rPr lang="da-DK" altLang="da-DK" sz="2800"/>
              <a:t>Bearbejdning af resultaterne</a:t>
            </a:r>
          </a:p>
          <a:p>
            <a:pPr eaLnBrk="1" hangingPunct="1">
              <a:lnSpc>
                <a:spcPct val="80000"/>
              </a:lnSpc>
            </a:pPr>
            <a:endParaRPr lang="da-DK" altLang="da-DK" sz="2800"/>
          </a:p>
          <a:p>
            <a:pPr eaLnBrk="1" hangingPunct="1">
              <a:lnSpc>
                <a:spcPct val="80000"/>
              </a:lnSpc>
            </a:pPr>
            <a:r>
              <a:rPr lang="da-DK" altLang="da-DK" sz="2800"/>
              <a:t>Forberede oplæg og fremlæggelse</a:t>
            </a:r>
          </a:p>
          <a:p>
            <a:pPr eaLnBrk="1" hangingPunct="1">
              <a:lnSpc>
                <a:spcPct val="80000"/>
              </a:lnSpc>
              <a:buFont typeface="Wingdings" pitchFamily="2" charset="2"/>
              <a:buNone/>
            </a:pPr>
            <a:endParaRPr lang="da-DK" altLang="da-DK"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1042988" y="620713"/>
            <a:ext cx="7024687" cy="1143000"/>
          </a:xfrm>
        </p:spPr>
        <p:txBody>
          <a:bodyPr/>
          <a:lstStyle/>
          <a:p>
            <a:r>
              <a:rPr lang="da-DK" altLang="da-DK"/>
              <a:t>Afhænger lungernes størrelse af ens højde?</a:t>
            </a:r>
          </a:p>
        </p:txBody>
      </p:sp>
      <p:graphicFrame>
        <p:nvGraphicFramePr>
          <p:cNvPr id="3" name="Diagram 2"/>
          <p:cNvGraphicFramePr/>
          <p:nvPr/>
        </p:nvGraphicFramePr>
        <p:xfrm>
          <a:off x="683568" y="1981199"/>
          <a:ext cx="8136904" cy="42561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da-DK" altLang="da-DK" sz="3600"/>
              <a:t>Er der en lineær sammenhæng mellem individets højde og alder</a:t>
            </a:r>
            <a:r>
              <a:rPr lang="da-DK" altLang="da-DK"/>
              <a:t>?</a:t>
            </a:r>
          </a:p>
        </p:txBody>
      </p:sp>
      <p:pic>
        <p:nvPicPr>
          <p:cNvPr id="13315" name="Picture 4" descr="scan0005"/>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l="1990" t="1318" r="46054" b="66544"/>
          <a:stretch>
            <a:fillRect/>
          </a:stretch>
        </p:blipFill>
        <p:spPr>
          <a:xfrm>
            <a:off x="2916238" y="2276475"/>
            <a:ext cx="3600450" cy="4138613"/>
          </a:xfr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onkurrence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Konkurrence">
    <a:majorFont>
      <a:latin typeface="Arial"/>
      <a:ea typeface=""/>
      <a:cs typeface="Arial"/>
    </a:majorFont>
    <a:minorFont>
      <a:latin typeface="Verdana"/>
      <a:ea typeface=""/>
      <a:cs typeface="Arial"/>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Austin</Template>
  <TotalTime>4780</TotalTime>
  <Words>1722</Words>
  <Application>Microsoft Office PowerPoint</Application>
  <PresentationFormat>Skærmshow (4:3)</PresentationFormat>
  <Paragraphs>248</Paragraphs>
  <Slides>29</Slides>
  <Notes>16</Notes>
  <HiddenSlides>0</HiddenSlides>
  <MMClips>0</MMClips>
  <ScaleCrop>false</ScaleCrop>
  <HeadingPairs>
    <vt:vector size="4" baseType="variant">
      <vt:variant>
        <vt:lpstr>Tema</vt:lpstr>
      </vt:variant>
      <vt:variant>
        <vt:i4>1</vt:i4>
      </vt:variant>
      <vt:variant>
        <vt:lpstr>Diastitler</vt:lpstr>
      </vt:variant>
      <vt:variant>
        <vt:i4>29</vt:i4>
      </vt:variant>
    </vt:vector>
  </HeadingPairs>
  <TitlesOfParts>
    <vt:vector size="30" baseType="lpstr">
      <vt:lpstr>Austin</vt:lpstr>
      <vt:lpstr>AT 2</vt:lpstr>
      <vt:lpstr>AT - generelt</vt:lpstr>
      <vt:lpstr>AT2</vt:lpstr>
      <vt:lpstr>Hvad er en problemformulering?</vt:lpstr>
      <vt:lpstr>BIOMETRI</vt:lpstr>
      <vt:lpstr>Er der en sammenhæng mellem penislængde og skostørrelse? </vt:lpstr>
      <vt:lpstr>Arbejdsproces</vt:lpstr>
      <vt:lpstr>Afhænger lungernes størrelse af ens højde?</vt:lpstr>
      <vt:lpstr>Er der en lineær sammenhæng mellem individets højde og alder?</vt:lpstr>
      <vt:lpstr>Er der forskel på højdetilvæksten hos drenge og piger?</vt:lpstr>
      <vt:lpstr>Andre idéer: Hvilke sammenhæng er der mellem følgende mål og køn eller alder?</vt:lpstr>
      <vt:lpstr>Opgaven skal indeholde:</vt:lpstr>
      <vt:lpstr>Dagens produkt</vt:lpstr>
      <vt:lpstr>Grupper  </vt:lpstr>
      <vt:lpstr>Arbejdet med problemformuleringen…</vt:lpstr>
      <vt:lpstr>Fra biometri til problemfelt</vt:lpstr>
      <vt:lpstr>Trin 1 i problemformulering  – Problemfelt –</vt:lpstr>
      <vt:lpstr>  Problemfelt</vt:lpstr>
      <vt:lpstr>Fra problemfelt til problemformulering</vt:lpstr>
      <vt:lpstr>Trin 2 i problemformulering - Hovedspørgsmål -</vt:lpstr>
      <vt:lpstr>Hovedspørgsmål</vt:lpstr>
      <vt:lpstr>Hovedspørgsmål</vt:lpstr>
      <vt:lpstr>Hovedspørgsmål</vt:lpstr>
      <vt:lpstr>Fra hovedspørgsmål til underspørgsmål</vt:lpstr>
      <vt:lpstr>Trin 3 i problemformulering - Underspørgsmål - </vt:lpstr>
      <vt:lpstr>Underspørgsmål</vt:lpstr>
      <vt:lpstr>Underspørgsmål</vt:lpstr>
      <vt:lpstr>Er Jeres problemformulering god?</vt:lpstr>
      <vt:lpstr>Problemer?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Maria</dc:creator>
  <cp:lastModifiedBy>Jørn</cp:lastModifiedBy>
  <cp:revision>155</cp:revision>
  <dcterms:created xsi:type="dcterms:W3CDTF">2008-07-28T09:39:23Z</dcterms:created>
  <dcterms:modified xsi:type="dcterms:W3CDTF">2017-03-12T20:01:32Z</dcterms:modified>
</cp:coreProperties>
</file>